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notesSlides/notesSlide2.xml" Type="http://schemas.openxmlformats.org/officeDocument/2006/relationships/notesSlide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0.xml" Type="http://schemas.openxmlformats.org/officeDocument/2006/relationships/notesSlide"/><Relationship Id="rId51" Target="notesSlides/notesSlide11.xml" Type="http://schemas.openxmlformats.org/officeDocument/2006/relationships/notesSlide"/><Relationship Id="rId52" Target="notesSlides/notesSlide12.xml" Type="http://schemas.openxmlformats.org/officeDocument/2006/relationships/notesSlide"/><Relationship Id="rId53" Target="notesSlides/notesSlide13.xml" Type="http://schemas.openxmlformats.org/officeDocument/2006/relationships/notesSlide"/><Relationship Id="rId54" Target="notesSlides/notesSlide14.xml" Type="http://schemas.openxmlformats.org/officeDocument/2006/relationships/notesSlide"/><Relationship Id="rId55" Target="notesSlides/notesSlide15.xml" Type="http://schemas.openxmlformats.org/officeDocument/2006/relationships/notesSlide"/><Relationship Id="rId56" Target="notesSlides/notesSlide16.xml" Type="http://schemas.openxmlformats.org/officeDocument/2006/relationships/notesSlide"/><Relationship Id="rId57" Target="notesSlides/notesSlide17.xml" Type="http://schemas.openxmlformats.org/officeDocument/2006/relationships/notesSlide"/><Relationship Id="rId58" Target="notesSlides/notesSlide18.xml" Type="http://schemas.openxmlformats.org/officeDocument/2006/relationships/notesSlide"/><Relationship Id="rId59" Target="notesSlides/notesSlide19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&lt;a href='https://www.freepik.com/photos/business'&gt;Business photo created by rawpixel.com - www.freepik.com&lt;/a&gt;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href='https://www.freepik.com/photos/business'&gt;Business photo created by tirachardz - www.freepik.com&lt;/a&gt;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href='https://www.freepik.com/photos/business'&gt;Business photo created by tirachardz - www.freepik.com&lt;/a&gt;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>Photo by Alvaro Reyes on Unsplash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href='https://www.freepik.com/photos/people'&gt;People photo created by pch.vector - www.freepik.com&lt;/a&gt;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href='https://www.freepik.com/photos/business'&gt;Business photo created by senivpetro - www.freepik.com&lt;/a&gt;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href='https://www.freepik.com/photos/business'&gt;Business photo created by senivpetro - www.freepik.com&lt;/a&gt;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Photo by Nastuh Abootalebi on Unsplash</a:t>
            </a:r>
          </a:p>
          <a:p>
            <a:r>
              <a:rPr lang="en-US"/>
              <a:t/>
            </a:r>
          </a:p>
          <a:p>
            <a:r>
              <a:rPr lang="en-US"/>
              <a:t>Photo by Mateus Campos Felipe on Unsplash</a:t>
            </a:r>
          </a:p>
          <a:p>
            <a:r>
              <a:rPr lang="en-US"/>
              <a:t>Photo by Christina @ wocintechchat.com on Unsplash</a:t>
            </a:r>
          </a:p>
          <a:p>
            <a:r>
              <a:rPr lang="en-US"/>
              <a:t>Photo by LinkedIn Sales Navigator on Unsplash and Photo by Taylor Grote on Unsplash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href='https://www.freepik.com/photos/people'&gt;People photo created by pch.vector - www.freepik.com&lt;/a&gt;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href='https://www.freepik.com/photos/people'&gt;People photo created by pch.vector - www.freepik.com&lt;/a&gt;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href='https://www.freepik.com/photos/people'&gt;People photo created by pch.vector - www.freepik.com&lt;/a&gt;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Domenico Loia on Unsplash</a:t>
            </a:r>
          </a:p>
          <a:p>
            <a:r>
              <a:rPr lang="en-US"/>
              <a:t/>
            </a:r>
          </a:p>
          <a:p>
            <a:r>
              <a:rPr lang="en-US"/>
              <a:t>&lt;a href='https://www.freepik.com/photos/business'&gt;Business photo created by tirachardz - www.freepik.com&lt;/a&gt;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8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84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13" Target="../media/image98.png" Type="http://schemas.openxmlformats.org/officeDocument/2006/relationships/image"/><Relationship Id="rId14" Target="../media/image99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00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19" Target="../media/image22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3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jpe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10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2.png" Type="http://schemas.openxmlformats.org/officeDocument/2006/relationships/image"/><Relationship Id="rId6" Target="../media/image103.svg" Type="http://schemas.openxmlformats.org/officeDocument/2006/relationships/image"/><Relationship Id="rId7" Target="../media/image104.png" Type="http://schemas.openxmlformats.org/officeDocument/2006/relationships/image"/><Relationship Id="rId8" Target="../media/image105.svg" Type="http://schemas.openxmlformats.org/officeDocument/2006/relationships/image"/><Relationship Id="rId9" Target="../media/image10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4.jpe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jpe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jpe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38.png" Type="http://schemas.openxmlformats.org/officeDocument/2006/relationships/image"/><Relationship Id="rId21" Target="../media/image39.jpeg" Type="http://schemas.openxmlformats.org/officeDocument/2006/relationships/image"/><Relationship Id="rId22" Target="../media/image40.png" Type="http://schemas.openxmlformats.org/officeDocument/2006/relationships/image"/><Relationship Id="rId23" Target="../media/image41.jpeg" Type="http://schemas.openxmlformats.org/officeDocument/2006/relationships/image"/><Relationship Id="rId3" Target="../media/image27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43.png" Type="http://schemas.openxmlformats.org/officeDocument/2006/relationships/image"/><Relationship Id="rId18" Target="../media/image44.svg" Type="http://schemas.openxmlformats.org/officeDocument/2006/relationships/image"/><Relationship Id="rId19" Target="../media/image45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46.svg" Type="http://schemas.openxmlformats.org/officeDocument/2006/relationships/image"/><Relationship Id="rId21" Target="../media/image47.png" Type="http://schemas.openxmlformats.org/officeDocument/2006/relationships/image"/><Relationship Id="rId22" Target="../media/image48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42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53.pn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54.svg" Type="http://schemas.openxmlformats.org/officeDocument/2006/relationships/image"/><Relationship Id="rId3" Target="../media/image49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0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3" Target="../media/image27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-6" t="0" r="0" b="5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2598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98" y="1699137"/>
            <a:ext cx="18316575" cy="51149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1039" y="206520"/>
            <a:ext cx="4701886" cy="47018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5428" y="647843"/>
            <a:ext cx="1899085" cy="38192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33240" t="0" r="33240" b="0"/>
          <a:stretch>
            <a:fillRect/>
          </a:stretch>
        </p:blipFill>
        <p:spPr>
          <a:xfrm flipH="false" flipV="false" rot="0">
            <a:off x="-28575" y="0"/>
            <a:ext cx="5172075" cy="10287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679082" y="-1505761"/>
            <a:ext cx="5172075" cy="11792761"/>
            <a:chOff x="0" y="0"/>
            <a:chExt cx="6896100" cy="1572368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896100" cy="15723681"/>
            </a:xfrm>
            <a:custGeom>
              <a:avLst/>
              <a:gdLst/>
              <a:ahLst/>
              <a:cxnLst/>
              <a:rect r="r" b="b" t="t" l="l"/>
              <a:pathLst>
                <a:path h="15723681" w="6896100">
                  <a:moveTo>
                    <a:pt x="38100" y="0"/>
                  </a:moveTo>
                  <a:lnTo>
                    <a:pt x="6896100" y="7861840"/>
                  </a:lnTo>
                  <a:lnTo>
                    <a:pt x="38100" y="15723681"/>
                  </a:lnTo>
                  <a:lnTo>
                    <a:pt x="0" y="15680004"/>
                  </a:lnTo>
                  <a:lnTo>
                    <a:pt x="38100" y="15680004"/>
                  </a:lnTo>
                  <a:close/>
                </a:path>
              </a:pathLst>
            </a:custGeom>
            <a:solidFill>
              <a:srgbClr val="67686B">
                <a:alpha val="24706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395642" y="2849851"/>
            <a:ext cx="11327123" cy="315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8400">
                <a:solidFill>
                  <a:srgbClr val="FFFFFF"/>
                </a:solidFill>
                <a:latin typeface="Arimo Bold"/>
              </a:rPr>
              <a:t>The Dispute Policy Will Increase Revenue by $472,006 This Year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67520" y="6365311"/>
            <a:ext cx="12155245" cy="897501"/>
            <a:chOff x="0" y="0"/>
            <a:chExt cx="16385032" cy="120981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6384991" cy="1209802"/>
            </a:xfrm>
            <a:custGeom>
              <a:avLst/>
              <a:gdLst/>
              <a:ahLst/>
              <a:cxnLst/>
              <a:rect r="r" b="b" t="t" l="l"/>
              <a:pathLst>
                <a:path h="1209802" w="16384991">
                  <a:moveTo>
                    <a:pt x="0" y="604901"/>
                  </a:moveTo>
                  <a:cubicBezTo>
                    <a:pt x="0" y="270764"/>
                    <a:pt x="304245" y="0"/>
                    <a:pt x="679699" y="0"/>
                  </a:cubicBezTo>
                  <a:lnTo>
                    <a:pt x="15705291" y="0"/>
                  </a:lnTo>
                  <a:cubicBezTo>
                    <a:pt x="16080746" y="0"/>
                    <a:pt x="16384991" y="270764"/>
                    <a:pt x="16384991" y="604901"/>
                  </a:cubicBezTo>
                  <a:cubicBezTo>
                    <a:pt x="16384991" y="939038"/>
                    <a:pt x="16080746" y="1209802"/>
                    <a:pt x="15705291" y="1209802"/>
                  </a:cubicBezTo>
                  <a:lnTo>
                    <a:pt x="679699" y="1209802"/>
                  </a:lnTo>
                  <a:cubicBezTo>
                    <a:pt x="304245" y="1209802"/>
                    <a:pt x="0" y="939038"/>
                    <a:pt x="0" y="604901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4581924" cy="1190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</a:rPr>
                <a:t>      </a:t>
              </a:r>
              <a:r>
                <a:rPr lang="en-US" sz="3600">
                  <a:solidFill>
                    <a:srgbClr val="FFFFFF"/>
                  </a:solidFill>
                  <a:latin typeface="Arimo Bold"/>
                </a:rPr>
                <a:t>Group 45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8895939" y="6814062"/>
            <a:ext cx="882682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2580231">
            <a:off x="1642549" y="6791610"/>
            <a:ext cx="2266324" cy="2212115"/>
            <a:chOff x="0" y="0"/>
            <a:chExt cx="596892" cy="58261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596892" cy="582615"/>
            </a:xfrm>
            <a:custGeom>
              <a:avLst/>
              <a:gdLst/>
              <a:ahLst/>
              <a:cxnLst/>
              <a:rect r="r" b="b" t="t" l="l"/>
              <a:pathLst>
                <a:path h="582615" w="596892">
                  <a:moveTo>
                    <a:pt x="0" y="0"/>
                  </a:moveTo>
                  <a:lnTo>
                    <a:pt x="596892" y="0"/>
                  </a:lnTo>
                  <a:lnTo>
                    <a:pt x="596892" y="582615"/>
                  </a:lnTo>
                  <a:lnTo>
                    <a:pt x="0" y="582615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47650"/>
              <a:ext cx="812800" cy="1060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814077">
            <a:off x="1730657" y="6681169"/>
            <a:ext cx="2203694" cy="220369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43538" y="8312022"/>
            <a:ext cx="1664348" cy="37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73"/>
              </a:lnSpc>
            </a:pPr>
            <a:r>
              <a:rPr lang="en-US" sz="1300" spc="59">
                <a:solidFill>
                  <a:srgbClr val="1C1C1C"/>
                </a:solidFill>
                <a:latin typeface="League Spartan Bold"/>
              </a:rPr>
              <a:t>DATA ANALYTICS </a:t>
            </a:r>
          </a:p>
          <a:p>
            <a:pPr algn="ctr">
              <a:lnSpc>
                <a:spcPts val="1573"/>
              </a:lnSpc>
            </a:pPr>
            <a:r>
              <a:rPr lang="en-US" sz="1300" spc="59">
                <a:solidFill>
                  <a:srgbClr val="1C1C1C"/>
                </a:solidFill>
                <a:latin typeface="League Spartan Bold"/>
              </a:rPr>
              <a:t>DEPT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95642" y="7510463"/>
            <a:ext cx="4560228" cy="281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Bagiohan, Rick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Go, Juan Antonio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Ocat, Emmanuel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Romero, Rheymart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Solon, Marlon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 Bold"/>
              </a:rPr>
              <a:t>Velasco, Randy</a:t>
            </a:r>
          </a:p>
          <a:p>
            <a:pPr>
              <a:lnSpc>
                <a:spcPts val="2519"/>
              </a:lnSpc>
            </a:pPr>
          </a:p>
          <a:p>
            <a:pPr>
              <a:lnSpc>
                <a:spcPts val="2519"/>
              </a:lnSpc>
            </a:pPr>
          </a:p>
          <a:p>
            <a:pPr>
              <a:lnSpc>
                <a:spcPts val="25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517102" y="1539719"/>
            <a:ext cx="377591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 Bold"/>
              </a:rPr>
              <a:t>23 December 2022</a:t>
            </a:r>
          </a:p>
          <a:p>
            <a:pPr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68131" y="9234856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59755" y="789557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Findings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543139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9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7045" y="4000506"/>
            <a:ext cx="1212778" cy="53911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172578" y="2377012"/>
            <a:ext cx="103705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-135">
                <a:solidFill>
                  <a:srgbClr val="FFFFFF"/>
                </a:solidFill>
                <a:latin typeface="Open Sans Bold"/>
              </a:rPr>
              <a:t>Disputes and Revenue Loss Rates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1894" t="2422" r="1894" b="2692"/>
          <a:stretch>
            <a:fillRect/>
          </a:stretch>
        </p:blipFill>
        <p:spPr>
          <a:xfrm flipH="false" flipV="false" rot="0">
            <a:off x="4760665" y="3317149"/>
            <a:ext cx="11566322" cy="594115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6284" t="3662" r="6161" b="3069"/>
          <a:stretch>
            <a:fillRect/>
          </a:stretch>
        </p:blipFill>
        <p:spPr>
          <a:xfrm flipH="false" flipV="false" rot="0">
            <a:off x="1237514" y="1118536"/>
            <a:ext cx="2944030" cy="401067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rcRect l="5582" t="3316" r="5603" b="3333"/>
          <a:stretch>
            <a:fillRect/>
          </a:stretch>
        </p:blipFill>
        <p:spPr>
          <a:xfrm flipH="false" flipV="false" rot="0">
            <a:off x="1237514" y="5233915"/>
            <a:ext cx="2944030" cy="400094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84784" y="2634187"/>
            <a:ext cx="958355" cy="95835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57652" y="2153416"/>
            <a:ext cx="1439127" cy="14391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3344" y="1095375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Findings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548497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10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7045" y="4000506"/>
            <a:ext cx="1212778" cy="53911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01848" y="4963210"/>
            <a:ext cx="66826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-135">
                <a:solidFill>
                  <a:srgbClr val="FFFFFF"/>
                </a:solidFill>
                <a:latin typeface="Open Sans Bold"/>
              </a:rPr>
              <a:t>Country's Highest Lost Dispute Losses (in US Dollars)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1432" t="5937" r="2168" b="3793"/>
          <a:stretch>
            <a:fillRect/>
          </a:stretch>
        </p:blipFill>
        <p:spPr>
          <a:xfrm flipH="false" flipV="false" rot="0">
            <a:off x="8163076" y="2993818"/>
            <a:ext cx="8675387" cy="547688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77918" y="2070099"/>
            <a:ext cx="1439127" cy="143912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27853" y="2310485"/>
            <a:ext cx="958355" cy="958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2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1622"/>
          <a:stretch>
            <a:fillRect/>
          </a:stretch>
        </p:blipFill>
        <p:spPr>
          <a:xfrm flipH="false" flipV="false" rot="0">
            <a:off x="1181100" y="2988002"/>
            <a:ext cx="15489626" cy="591813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1100" y="12862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73489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12370" y="2508824"/>
            <a:ext cx="958355" cy="95835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1984" y="1728367"/>
            <a:ext cx="1439127" cy="14391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" y="28575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63346" y="3448608"/>
            <a:ext cx="4039528" cy="4039528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595864" y="5974080"/>
            <a:ext cx="4941568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Highest number of undisputed invoices worth $2.86 million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Fastest settlements with a 23-day settlement time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Lowest dispute rate with only 10%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Low risk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924826" y="6057589"/>
            <a:ext cx="4941568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Expand business operations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Maintain stable business relations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48497" y="948213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43859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Best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155211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Recommendation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574313" y="778025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CHINA</a:t>
            </a:r>
          </a:p>
          <a:p>
            <a:pPr algn="l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" y="28575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45262" y="3482500"/>
            <a:ext cx="4013912" cy="4013912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595864" y="5974080"/>
            <a:ext cx="4941568" cy="328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Positive business outlook for Spain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Second for the lowest dispute rate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Second fastest settlements at 25 days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Low risk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924826" y="6057589"/>
            <a:ext cx="4941568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Expand business operations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Maintain stable business relations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48497" y="948213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43859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Best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155211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Recommendation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574313" y="778025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SPAIN</a:t>
            </a:r>
          </a:p>
          <a:p>
            <a:pPr algn="l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" y="28575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44164" y="3418249"/>
            <a:ext cx="4049121" cy="404912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595864" y="5974080"/>
            <a:ext cx="4941568" cy="287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Third for undisputed invoices 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Third lowest dispute rate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Third fastest settlements at 28 days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Low risk, 0.84% loss rate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924826" y="6057589"/>
            <a:ext cx="4941568" cy="328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Expand business operations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Maintain stable business relations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Dispute timeline assessment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48497" y="948213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43859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Best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155211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Recommendation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622501" y="7824216"/>
            <a:ext cx="4941568" cy="4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199" spc="-127">
                <a:solidFill>
                  <a:srgbClr val="FFFFFF"/>
                </a:solidFill>
                <a:latin typeface="Open Sans Bold"/>
              </a:rPr>
              <a:t>USA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377" y="-12838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63346" y="3405728"/>
            <a:ext cx="3867376" cy="380453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595864" y="5974080"/>
            <a:ext cx="4941568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Second-highest dispute rate at 39%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Opt-outs and contract terms are unclear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Quite risky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924826" y="6057589"/>
            <a:ext cx="4941568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Term revisions are necessary for a contract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48497" y="948213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43859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Unsafe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155211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Recommendation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397624" y="7718749"/>
            <a:ext cx="4941568" cy="4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199" spc="-127">
                <a:solidFill>
                  <a:srgbClr val="FFFFFF"/>
                </a:solidFill>
                <a:latin typeface="Open Sans Bold"/>
              </a:rPr>
              <a:t>RUSSIA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377" y="-12838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213114" y="3386378"/>
            <a:ext cx="3856127" cy="384323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670517" y="5978934"/>
            <a:ext cx="4941568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Top 2 for undisputed invoices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Fastest dispute resolution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924826" y="6034729"/>
            <a:ext cx="4941568" cy="328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Maintain healthy business relations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Standard dispute policy required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Term revisions are necessary for a contract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48497" y="948213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16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84077" y="7357012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Unsafe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155211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Recommendation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397624" y="7718749"/>
            <a:ext cx="4941568" cy="4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199" spc="-127">
                <a:solidFill>
                  <a:srgbClr val="FFFFFF"/>
                </a:solidFill>
                <a:latin typeface="Open Sans Bold"/>
              </a:rPr>
              <a:t>FRANCE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70517" y="5346094"/>
            <a:ext cx="4941568" cy="88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3199" spc="-124">
                <a:solidFill>
                  <a:srgbClr val="FFFFFF"/>
                </a:solidFill>
                <a:latin typeface="Open Sans Bold"/>
              </a:rPr>
              <a:t>Best Factors</a:t>
            </a:r>
          </a:p>
          <a:p>
            <a:pPr algn="l">
              <a:lnSpc>
                <a:spcPts val="3455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523832" y="7919557"/>
            <a:ext cx="4941568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Highest loss rate at 13.35%, high-risk </a:t>
            </a:r>
          </a:p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Opt-outs and contract terms are unclear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" y="141013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2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46991" r="10545" b="26169"/>
          <a:stretch>
            <a:fillRect/>
          </a:stretch>
        </p:blipFill>
        <p:spPr>
          <a:xfrm flipH="false" flipV="false" rot="0">
            <a:off x="0" y="-272446"/>
            <a:ext cx="19149159" cy="46896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587" y="3686011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78887" y="3686011"/>
            <a:ext cx="581261" cy="11689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2437" y="3686011"/>
            <a:ext cx="581261" cy="116897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2430551" y="4208584"/>
            <a:ext cx="314327" cy="326232"/>
            <a:chOff x="0" y="0"/>
            <a:chExt cx="419102" cy="434976"/>
          </a:xfrm>
        </p:grpSpPr>
        <p:sp>
          <p:nvSpPr>
            <p:cNvPr name="Freeform 15" id="15"/>
            <p:cNvSpPr/>
            <p:nvPr/>
          </p:nvSpPr>
          <p:spPr>
            <a:xfrm>
              <a:off x="-1270" y="0"/>
              <a:ext cx="421767" cy="435991"/>
            </a:xfrm>
            <a:custGeom>
              <a:avLst/>
              <a:gdLst/>
              <a:ahLst/>
              <a:cxnLst/>
              <a:rect r="r" b="b" t="t" l="l"/>
              <a:pathLst>
                <a:path h="435991" w="421767">
                  <a:moveTo>
                    <a:pt x="226187" y="10541"/>
                  </a:moveTo>
                  <a:lnTo>
                    <a:pt x="270637" y="175641"/>
                  </a:lnTo>
                  <a:lnTo>
                    <a:pt x="256794" y="179324"/>
                  </a:lnTo>
                  <a:lnTo>
                    <a:pt x="256794" y="165100"/>
                  </a:lnTo>
                  <a:lnTo>
                    <a:pt x="406146" y="165100"/>
                  </a:lnTo>
                  <a:cubicBezTo>
                    <a:pt x="412242" y="165100"/>
                    <a:pt x="417703" y="169037"/>
                    <a:pt x="419735" y="174752"/>
                  </a:cubicBezTo>
                  <a:cubicBezTo>
                    <a:pt x="421767" y="180467"/>
                    <a:pt x="419735" y="186944"/>
                    <a:pt x="414909" y="190627"/>
                  </a:cubicBezTo>
                  <a:lnTo>
                    <a:pt x="294259" y="282702"/>
                  </a:lnTo>
                  <a:lnTo>
                    <a:pt x="285623" y="271399"/>
                  </a:lnTo>
                  <a:lnTo>
                    <a:pt x="298831" y="266065"/>
                  </a:lnTo>
                  <a:lnTo>
                    <a:pt x="359029" y="415290"/>
                  </a:lnTo>
                  <a:cubicBezTo>
                    <a:pt x="361442" y="421259"/>
                    <a:pt x="359537" y="428117"/>
                    <a:pt x="354330" y="432054"/>
                  </a:cubicBezTo>
                  <a:cubicBezTo>
                    <a:pt x="349123" y="435991"/>
                    <a:pt x="342011" y="435864"/>
                    <a:pt x="336931" y="431927"/>
                  </a:cubicBezTo>
                  <a:lnTo>
                    <a:pt x="203581" y="327152"/>
                  </a:lnTo>
                  <a:lnTo>
                    <a:pt x="212471" y="315976"/>
                  </a:lnTo>
                  <a:lnTo>
                    <a:pt x="221107" y="327279"/>
                  </a:lnTo>
                  <a:lnTo>
                    <a:pt x="84582" y="432054"/>
                  </a:lnTo>
                  <a:cubicBezTo>
                    <a:pt x="79502" y="435991"/>
                    <a:pt x="72390" y="435991"/>
                    <a:pt x="67183" y="432054"/>
                  </a:cubicBezTo>
                  <a:cubicBezTo>
                    <a:pt x="61976" y="428117"/>
                    <a:pt x="60198" y="421259"/>
                    <a:pt x="62611" y="415290"/>
                  </a:cubicBezTo>
                  <a:lnTo>
                    <a:pt x="122936" y="266065"/>
                  </a:lnTo>
                  <a:lnTo>
                    <a:pt x="136144" y="271399"/>
                  </a:lnTo>
                  <a:lnTo>
                    <a:pt x="127508" y="282702"/>
                  </a:lnTo>
                  <a:lnTo>
                    <a:pt x="6858" y="190627"/>
                  </a:lnTo>
                  <a:cubicBezTo>
                    <a:pt x="2032" y="186944"/>
                    <a:pt x="0" y="180467"/>
                    <a:pt x="2032" y="174752"/>
                  </a:cubicBezTo>
                  <a:cubicBezTo>
                    <a:pt x="4064" y="169037"/>
                    <a:pt x="9398" y="165100"/>
                    <a:pt x="15621" y="165100"/>
                  </a:cubicBezTo>
                  <a:lnTo>
                    <a:pt x="164846" y="165100"/>
                  </a:lnTo>
                  <a:lnTo>
                    <a:pt x="164846" y="179451"/>
                  </a:lnTo>
                  <a:lnTo>
                    <a:pt x="151130" y="175514"/>
                  </a:lnTo>
                  <a:lnTo>
                    <a:pt x="198755" y="10414"/>
                  </a:lnTo>
                  <a:cubicBezTo>
                    <a:pt x="200533" y="4191"/>
                    <a:pt x="206248" y="0"/>
                    <a:pt x="212598" y="127"/>
                  </a:cubicBezTo>
                  <a:cubicBezTo>
                    <a:pt x="218948" y="254"/>
                    <a:pt x="224663" y="4445"/>
                    <a:pt x="226314" y="10668"/>
                  </a:cubicBezTo>
                  <a:moveTo>
                    <a:pt x="198755" y="18034"/>
                  </a:moveTo>
                  <a:lnTo>
                    <a:pt x="212598" y="14351"/>
                  </a:lnTo>
                  <a:lnTo>
                    <a:pt x="226314" y="18288"/>
                  </a:lnTo>
                  <a:lnTo>
                    <a:pt x="178689" y="183388"/>
                  </a:lnTo>
                  <a:cubicBezTo>
                    <a:pt x="176911" y="189484"/>
                    <a:pt x="171323" y="193675"/>
                    <a:pt x="164973" y="193675"/>
                  </a:cubicBezTo>
                  <a:lnTo>
                    <a:pt x="15621" y="193675"/>
                  </a:lnTo>
                  <a:lnTo>
                    <a:pt x="15621" y="179451"/>
                  </a:lnTo>
                  <a:lnTo>
                    <a:pt x="24257" y="168148"/>
                  </a:lnTo>
                  <a:lnTo>
                    <a:pt x="144907" y="260223"/>
                  </a:lnTo>
                  <a:cubicBezTo>
                    <a:pt x="149987" y="264160"/>
                    <a:pt x="151892" y="271018"/>
                    <a:pt x="149479" y="276987"/>
                  </a:cubicBezTo>
                  <a:lnTo>
                    <a:pt x="89154" y="426085"/>
                  </a:lnTo>
                  <a:lnTo>
                    <a:pt x="75946" y="420751"/>
                  </a:lnTo>
                  <a:lnTo>
                    <a:pt x="67310" y="409448"/>
                  </a:lnTo>
                  <a:lnTo>
                    <a:pt x="203835" y="304673"/>
                  </a:lnTo>
                  <a:cubicBezTo>
                    <a:pt x="209042" y="300736"/>
                    <a:pt x="216281" y="300736"/>
                    <a:pt x="221361" y="304800"/>
                  </a:cubicBezTo>
                  <a:lnTo>
                    <a:pt x="354711" y="409575"/>
                  </a:lnTo>
                  <a:lnTo>
                    <a:pt x="345821" y="420751"/>
                  </a:lnTo>
                  <a:lnTo>
                    <a:pt x="332613" y="426085"/>
                  </a:lnTo>
                  <a:lnTo>
                    <a:pt x="272161" y="276860"/>
                  </a:lnTo>
                  <a:cubicBezTo>
                    <a:pt x="269748" y="270891"/>
                    <a:pt x="271653" y="264033"/>
                    <a:pt x="276733" y="260096"/>
                  </a:cubicBezTo>
                  <a:lnTo>
                    <a:pt x="397383" y="168021"/>
                  </a:lnTo>
                  <a:lnTo>
                    <a:pt x="406019" y="179324"/>
                  </a:lnTo>
                  <a:lnTo>
                    <a:pt x="406019" y="193675"/>
                  </a:lnTo>
                  <a:lnTo>
                    <a:pt x="256921" y="193675"/>
                  </a:lnTo>
                  <a:cubicBezTo>
                    <a:pt x="250444" y="193675"/>
                    <a:pt x="244856" y="189357"/>
                    <a:pt x="243078" y="183134"/>
                  </a:cubicBezTo>
                  <a:lnTo>
                    <a:pt x="198628" y="180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451982" y="4006179"/>
            <a:ext cx="271464" cy="269082"/>
            <a:chOff x="0" y="0"/>
            <a:chExt cx="361952" cy="358776"/>
          </a:xfrm>
        </p:grpSpPr>
        <p:sp>
          <p:nvSpPr>
            <p:cNvPr name="Freeform 17" id="17"/>
            <p:cNvSpPr/>
            <p:nvPr/>
          </p:nvSpPr>
          <p:spPr>
            <a:xfrm>
              <a:off x="-508" y="0"/>
              <a:ext cx="362966" cy="359918"/>
            </a:xfrm>
            <a:custGeom>
              <a:avLst/>
              <a:gdLst/>
              <a:ahLst/>
              <a:cxnLst/>
              <a:rect r="r" b="b" t="t" l="l"/>
              <a:pathLst>
                <a:path h="359918" w="362966">
                  <a:moveTo>
                    <a:pt x="61087" y="347091"/>
                  </a:moveTo>
                  <a:lnTo>
                    <a:pt x="762" y="16891"/>
                  </a:lnTo>
                  <a:cubicBezTo>
                    <a:pt x="0" y="12700"/>
                    <a:pt x="1143" y="8382"/>
                    <a:pt x="3810" y="5080"/>
                  </a:cubicBezTo>
                  <a:cubicBezTo>
                    <a:pt x="6477" y="1778"/>
                    <a:pt x="10541" y="0"/>
                    <a:pt x="14859" y="0"/>
                  </a:cubicBezTo>
                  <a:lnTo>
                    <a:pt x="348234" y="0"/>
                  </a:lnTo>
                  <a:cubicBezTo>
                    <a:pt x="352425" y="0"/>
                    <a:pt x="356489" y="1905"/>
                    <a:pt x="359156" y="5080"/>
                  </a:cubicBezTo>
                  <a:cubicBezTo>
                    <a:pt x="361823" y="8255"/>
                    <a:pt x="362966" y="12573"/>
                    <a:pt x="362204" y="16764"/>
                  </a:cubicBezTo>
                  <a:lnTo>
                    <a:pt x="301879" y="346964"/>
                  </a:lnTo>
                  <a:cubicBezTo>
                    <a:pt x="300482" y="354711"/>
                    <a:pt x="292989" y="359918"/>
                    <a:pt x="285242" y="358394"/>
                  </a:cubicBezTo>
                  <a:cubicBezTo>
                    <a:pt x="277495" y="356870"/>
                    <a:pt x="272288" y="349504"/>
                    <a:pt x="273812" y="341757"/>
                  </a:cubicBezTo>
                  <a:lnTo>
                    <a:pt x="334137" y="11557"/>
                  </a:lnTo>
                  <a:lnTo>
                    <a:pt x="348234" y="14097"/>
                  </a:lnTo>
                  <a:lnTo>
                    <a:pt x="348234" y="28575"/>
                  </a:lnTo>
                  <a:lnTo>
                    <a:pt x="14859" y="28575"/>
                  </a:lnTo>
                  <a:lnTo>
                    <a:pt x="14859" y="14351"/>
                  </a:lnTo>
                  <a:lnTo>
                    <a:pt x="28829" y="11684"/>
                  </a:lnTo>
                  <a:lnTo>
                    <a:pt x="89154" y="341884"/>
                  </a:lnTo>
                  <a:cubicBezTo>
                    <a:pt x="90551" y="349631"/>
                    <a:pt x="85471" y="357124"/>
                    <a:pt x="77724" y="358521"/>
                  </a:cubicBezTo>
                  <a:cubicBezTo>
                    <a:pt x="69977" y="359918"/>
                    <a:pt x="62484" y="354838"/>
                    <a:pt x="61087" y="3470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2469" y="4006179"/>
            <a:ext cx="21432" cy="178595"/>
            <a:chOff x="0" y="0"/>
            <a:chExt cx="28576" cy="23812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11526" y="4006179"/>
            <a:ext cx="21432" cy="178595"/>
            <a:chOff x="0" y="0"/>
            <a:chExt cx="28576" cy="23812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8575" cy="238252"/>
            </a:xfrm>
            <a:custGeom>
              <a:avLst/>
              <a:gdLst/>
              <a:ahLst/>
              <a:cxnLst/>
              <a:rect r="r" b="b" t="t" l="l"/>
              <a:pathLst>
                <a:path h="238252" w="28575">
                  <a:moveTo>
                    <a:pt x="28575" y="14351"/>
                  </a:moveTo>
                  <a:lnTo>
                    <a:pt x="28575" y="223901"/>
                  </a:lnTo>
                  <a:cubicBezTo>
                    <a:pt x="28575" y="231775"/>
                    <a:pt x="22225" y="238252"/>
                    <a:pt x="14224" y="238252"/>
                  </a:cubicBezTo>
                  <a:cubicBezTo>
                    <a:pt x="6223" y="238252"/>
                    <a:pt x="0" y="231775"/>
                    <a:pt x="0" y="223901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cubicBezTo>
                    <a:pt x="22352" y="0"/>
                    <a:pt x="28575" y="6350"/>
                    <a:pt x="28575" y="14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62117" y="3975817"/>
            <a:ext cx="364095" cy="366714"/>
            <a:chOff x="0" y="0"/>
            <a:chExt cx="485460" cy="488952"/>
          </a:xfrm>
        </p:grpSpPr>
        <p:sp>
          <p:nvSpPr>
            <p:cNvPr name="Freeform 23" id="23"/>
            <p:cNvSpPr/>
            <p:nvPr/>
          </p:nvSpPr>
          <p:spPr>
            <a:xfrm>
              <a:off x="-1270" y="-1270"/>
              <a:ext cx="484378" cy="488188"/>
            </a:xfrm>
            <a:custGeom>
              <a:avLst/>
              <a:gdLst/>
              <a:ahLst/>
              <a:cxnLst/>
              <a:rect r="r" b="b" t="t" l="l"/>
              <a:pathLst>
                <a:path h="488188" w="484378">
                  <a:moveTo>
                    <a:pt x="59563" y="44323"/>
                  </a:moveTo>
                  <a:lnTo>
                    <a:pt x="216662" y="110617"/>
                  </a:lnTo>
                  <a:lnTo>
                    <a:pt x="211074" y="123825"/>
                  </a:lnTo>
                  <a:lnTo>
                    <a:pt x="200914" y="113665"/>
                  </a:lnTo>
                  <a:lnTo>
                    <a:pt x="309245" y="5461"/>
                  </a:lnTo>
                  <a:cubicBezTo>
                    <a:pt x="313563" y="1143"/>
                    <a:pt x="320040" y="0"/>
                    <a:pt x="325501" y="2667"/>
                  </a:cubicBezTo>
                  <a:cubicBezTo>
                    <a:pt x="330962" y="5334"/>
                    <a:pt x="334137" y="11049"/>
                    <a:pt x="333629" y="17018"/>
                  </a:cubicBezTo>
                  <a:lnTo>
                    <a:pt x="316103" y="184658"/>
                  </a:lnTo>
                  <a:lnTo>
                    <a:pt x="301879" y="183134"/>
                  </a:lnTo>
                  <a:lnTo>
                    <a:pt x="307594" y="170053"/>
                  </a:lnTo>
                  <a:lnTo>
                    <a:pt x="475234" y="243459"/>
                  </a:lnTo>
                  <a:cubicBezTo>
                    <a:pt x="480949" y="245999"/>
                    <a:pt x="484378" y="251968"/>
                    <a:pt x="483743" y="258191"/>
                  </a:cubicBezTo>
                  <a:cubicBezTo>
                    <a:pt x="483108" y="264414"/>
                    <a:pt x="478409" y="269494"/>
                    <a:pt x="472186" y="270637"/>
                  </a:cubicBezTo>
                  <a:lnTo>
                    <a:pt x="290576" y="305562"/>
                  </a:lnTo>
                  <a:lnTo>
                    <a:pt x="287909" y="291592"/>
                  </a:lnTo>
                  <a:lnTo>
                    <a:pt x="301879" y="294259"/>
                  </a:lnTo>
                  <a:lnTo>
                    <a:pt x="266954" y="475869"/>
                  </a:lnTo>
                  <a:cubicBezTo>
                    <a:pt x="265811" y="481965"/>
                    <a:pt x="260731" y="486664"/>
                    <a:pt x="254508" y="487426"/>
                  </a:cubicBezTo>
                  <a:cubicBezTo>
                    <a:pt x="248285" y="488188"/>
                    <a:pt x="242316" y="484632"/>
                    <a:pt x="239776" y="478917"/>
                  </a:cubicBezTo>
                  <a:lnTo>
                    <a:pt x="166624" y="311150"/>
                  </a:lnTo>
                  <a:lnTo>
                    <a:pt x="179705" y="305435"/>
                  </a:lnTo>
                  <a:lnTo>
                    <a:pt x="181229" y="319659"/>
                  </a:lnTo>
                  <a:lnTo>
                    <a:pt x="17018" y="337058"/>
                  </a:lnTo>
                  <a:cubicBezTo>
                    <a:pt x="11049" y="337693"/>
                    <a:pt x="5334" y="334518"/>
                    <a:pt x="2667" y="329057"/>
                  </a:cubicBezTo>
                  <a:cubicBezTo>
                    <a:pt x="0" y="323596"/>
                    <a:pt x="1016" y="317119"/>
                    <a:pt x="5207" y="312801"/>
                  </a:cubicBezTo>
                  <a:lnTo>
                    <a:pt x="109982" y="204470"/>
                  </a:lnTo>
                  <a:lnTo>
                    <a:pt x="120269" y="214376"/>
                  </a:lnTo>
                  <a:lnTo>
                    <a:pt x="107061" y="219964"/>
                  </a:lnTo>
                  <a:lnTo>
                    <a:pt x="40767" y="62992"/>
                  </a:lnTo>
                  <a:cubicBezTo>
                    <a:pt x="38481" y="57658"/>
                    <a:pt x="39751" y="51435"/>
                    <a:pt x="43815" y="47371"/>
                  </a:cubicBezTo>
                  <a:cubicBezTo>
                    <a:pt x="47879" y="43307"/>
                    <a:pt x="54102" y="42037"/>
                    <a:pt x="59436" y="44323"/>
                  </a:cubicBezTo>
                  <a:moveTo>
                    <a:pt x="48387" y="70612"/>
                  </a:moveTo>
                  <a:lnTo>
                    <a:pt x="53975" y="57404"/>
                  </a:lnTo>
                  <a:lnTo>
                    <a:pt x="67183" y="51816"/>
                  </a:lnTo>
                  <a:lnTo>
                    <a:pt x="133604" y="209042"/>
                  </a:lnTo>
                  <a:cubicBezTo>
                    <a:pt x="135890" y="214376"/>
                    <a:pt x="134747" y="220472"/>
                    <a:pt x="130683" y="224536"/>
                  </a:cubicBezTo>
                  <a:lnTo>
                    <a:pt x="25781" y="332867"/>
                  </a:lnTo>
                  <a:lnTo>
                    <a:pt x="15494" y="322961"/>
                  </a:lnTo>
                  <a:lnTo>
                    <a:pt x="13970" y="308737"/>
                  </a:lnTo>
                  <a:lnTo>
                    <a:pt x="178181" y="291211"/>
                  </a:lnTo>
                  <a:cubicBezTo>
                    <a:pt x="184404" y="290576"/>
                    <a:pt x="190246" y="294005"/>
                    <a:pt x="192786" y="299720"/>
                  </a:cubicBezTo>
                  <a:lnTo>
                    <a:pt x="266192" y="467360"/>
                  </a:lnTo>
                  <a:lnTo>
                    <a:pt x="253111" y="473075"/>
                  </a:lnTo>
                  <a:lnTo>
                    <a:pt x="239141" y="470408"/>
                  </a:lnTo>
                  <a:lnTo>
                    <a:pt x="274066" y="288798"/>
                  </a:lnTo>
                  <a:cubicBezTo>
                    <a:pt x="275209" y="283083"/>
                    <a:pt x="279654" y="278511"/>
                    <a:pt x="285369" y="277495"/>
                  </a:cubicBezTo>
                  <a:lnTo>
                    <a:pt x="466852" y="242570"/>
                  </a:lnTo>
                  <a:lnTo>
                    <a:pt x="469519" y="256540"/>
                  </a:lnTo>
                  <a:lnTo>
                    <a:pt x="463804" y="269621"/>
                  </a:lnTo>
                  <a:lnTo>
                    <a:pt x="296164" y="196215"/>
                  </a:lnTo>
                  <a:cubicBezTo>
                    <a:pt x="290449" y="193675"/>
                    <a:pt x="287020" y="187833"/>
                    <a:pt x="287655" y="181610"/>
                  </a:cubicBezTo>
                  <a:lnTo>
                    <a:pt x="305181" y="13970"/>
                  </a:lnTo>
                  <a:lnTo>
                    <a:pt x="319405" y="15494"/>
                  </a:lnTo>
                  <a:lnTo>
                    <a:pt x="329565" y="25654"/>
                  </a:lnTo>
                  <a:lnTo>
                    <a:pt x="221234" y="133985"/>
                  </a:lnTo>
                  <a:cubicBezTo>
                    <a:pt x="217170" y="138049"/>
                    <a:pt x="210947" y="139319"/>
                    <a:pt x="205613" y="137033"/>
                  </a:cubicBezTo>
                  <a:lnTo>
                    <a:pt x="48387" y="70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90929" y="4491834"/>
            <a:ext cx="322185" cy="73344"/>
            <a:chOff x="0" y="0"/>
            <a:chExt cx="429580" cy="977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6847" cy="94996"/>
            </a:xfrm>
            <a:custGeom>
              <a:avLst/>
              <a:gdLst/>
              <a:ahLst/>
              <a:cxnLst/>
              <a:rect r="r" b="b" t="t" l="l"/>
              <a:pathLst>
                <a:path h="94996" w="426847">
                  <a:moveTo>
                    <a:pt x="14351" y="0"/>
                  </a:moveTo>
                  <a:lnTo>
                    <a:pt x="412496" y="0"/>
                  </a:lnTo>
                  <a:cubicBezTo>
                    <a:pt x="420370" y="0"/>
                    <a:pt x="426847" y="6350"/>
                    <a:pt x="426847" y="14351"/>
                  </a:cubicBezTo>
                  <a:lnTo>
                    <a:pt x="426847" y="80645"/>
                  </a:lnTo>
                  <a:cubicBezTo>
                    <a:pt x="426847" y="88519"/>
                    <a:pt x="420497" y="94996"/>
                    <a:pt x="412496" y="94996"/>
                  </a:cubicBezTo>
                  <a:lnTo>
                    <a:pt x="14351" y="94996"/>
                  </a:lnTo>
                  <a:cubicBezTo>
                    <a:pt x="6350" y="94996"/>
                    <a:pt x="0" y="88519"/>
                    <a:pt x="0" y="80645"/>
                  </a:cubicBezTo>
                  <a:lnTo>
                    <a:pt x="0" y="14351"/>
                  </a:lnTo>
                  <a:cubicBezTo>
                    <a:pt x="0" y="6350"/>
                    <a:pt x="6350" y="0"/>
                    <a:pt x="14351" y="0"/>
                  </a:cubicBezTo>
                  <a:moveTo>
                    <a:pt x="14351" y="28575"/>
                  </a:moveTo>
                  <a:lnTo>
                    <a:pt x="14351" y="14351"/>
                  </a:lnTo>
                  <a:lnTo>
                    <a:pt x="28575" y="14351"/>
                  </a:lnTo>
                  <a:lnTo>
                    <a:pt x="28575" y="80645"/>
                  </a:lnTo>
                  <a:lnTo>
                    <a:pt x="14351" y="80645"/>
                  </a:lnTo>
                  <a:lnTo>
                    <a:pt x="14351" y="66421"/>
                  </a:lnTo>
                  <a:lnTo>
                    <a:pt x="412496" y="66421"/>
                  </a:lnTo>
                  <a:lnTo>
                    <a:pt x="412496" y="80645"/>
                  </a:lnTo>
                  <a:lnTo>
                    <a:pt x="398145" y="80645"/>
                  </a:lnTo>
                  <a:lnTo>
                    <a:pt x="398145" y="14351"/>
                  </a:lnTo>
                  <a:lnTo>
                    <a:pt x="412496" y="14351"/>
                  </a:lnTo>
                  <a:lnTo>
                    <a:pt x="412496" y="28575"/>
                  </a:lnTo>
                  <a:lnTo>
                    <a:pt x="14351" y="285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40698" y="4318956"/>
            <a:ext cx="222648" cy="196454"/>
            <a:chOff x="0" y="0"/>
            <a:chExt cx="296864" cy="261939"/>
          </a:xfrm>
        </p:grpSpPr>
        <p:sp>
          <p:nvSpPr>
            <p:cNvPr name="Freeform 27" id="27"/>
            <p:cNvSpPr/>
            <p:nvPr/>
          </p:nvSpPr>
          <p:spPr>
            <a:xfrm>
              <a:off x="0" y="-127"/>
              <a:ext cx="294132" cy="259334"/>
            </a:xfrm>
            <a:custGeom>
              <a:avLst/>
              <a:gdLst/>
              <a:ahLst/>
              <a:cxnLst/>
              <a:rect r="r" b="b" t="t" l="l"/>
              <a:pathLst>
                <a:path h="259334" w="294132">
                  <a:moveTo>
                    <a:pt x="276479" y="59690"/>
                  </a:moveTo>
                  <a:lnTo>
                    <a:pt x="143764" y="28321"/>
                  </a:lnTo>
                  <a:lnTo>
                    <a:pt x="147066" y="14478"/>
                  </a:lnTo>
                  <a:lnTo>
                    <a:pt x="150368" y="28321"/>
                  </a:lnTo>
                  <a:lnTo>
                    <a:pt x="17526" y="59690"/>
                  </a:lnTo>
                  <a:lnTo>
                    <a:pt x="14351" y="45847"/>
                  </a:lnTo>
                  <a:lnTo>
                    <a:pt x="28575" y="45847"/>
                  </a:lnTo>
                  <a:lnTo>
                    <a:pt x="28575" y="244983"/>
                  </a:lnTo>
                  <a:lnTo>
                    <a:pt x="14351" y="244983"/>
                  </a:lnTo>
                  <a:lnTo>
                    <a:pt x="14351" y="230632"/>
                  </a:lnTo>
                  <a:lnTo>
                    <a:pt x="279781" y="230632"/>
                  </a:lnTo>
                  <a:lnTo>
                    <a:pt x="279781" y="244983"/>
                  </a:lnTo>
                  <a:lnTo>
                    <a:pt x="265430" y="244983"/>
                  </a:lnTo>
                  <a:lnTo>
                    <a:pt x="265430" y="45847"/>
                  </a:lnTo>
                  <a:lnTo>
                    <a:pt x="279781" y="45847"/>
                  </a:lnTo>
                  <a:lnTo>
                    <a:pt x="276479" y="59690"/>
                  </a:lnTo>
                  <a:moveTo>
                    <a:pt x="283083" y="31877"/>
                  </a:moveTo>
                  <a:cubicBezTo>
                    <a:pt x="289560" y="33401"/>
                    <a:pt x="294132" y="39116"/>
                    <a:pt x="294132" y="45720"/>
                  </a:cubicBezTo>
                  <a:lnTo>
                    <a:pt x="294132" y="244983"/>
                  </a:lnTo>
                  <a:cubicBezTo>
                    <a:pt x="294132" y="252857"/>
                    <a:pt x="287782" y="259334"/>
                    <a:pt x="279781" y="259334"/>
                  </a:cubicBezTo>
                  <a:lnTo>
                    <a:pt x="14351" y="259334"/>
                  </a:lnTo>
                  <a:cubicBezTo>
                    <a:pt x="6350" y="259207"/>
                    <a:pt x="0" y="252857"/>
                    <a:pt x="0" y="244983"/>
                  </a:cubicBezTo>
                  <a:lnTo>
                    <a:pt x="0" y="45847"/>
                  </a:lnTo>
                  <a:cubicBezTo>
                    <a:pt x="0" y="39243"/>
                    <a:pt x="4572" y="33528"/>
                    <a:pt x="11049" y="32004"/>
                  </a:cubicBezTo>
                  <a:lnTo>
                    <a:pt x="143764" y="508"/>
                  </a:lnTo>
                  <a:cubicBezTo>
                    <a:pt x="145923" y="0"/>
                    <a:pt x="148209" y="0"/>
                    <a:pt x="150368" y="508"/>
                  </a:cubicBezTo>
                  <a:lnTo>
                    <a:pt x="282956" y="320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7869" y="4265258"/>
            <a:ext cx="295990" cy="196454"/>
            <a:chOff x="0" y="0"/>
            <a:chExt cx="394654" cy="261939"/>
          </a:xfrm>
        </p:grpSpPr>
        <p:sp>
          <p:nvSpPr>
            <p:cNvPr name="Freeform 29" id="29"/>
            <p:cNvSpPr/>
            <p:nvPr/>
          </p:nvSpPr>
          <p:spPr>
            <a:xfrm>
              <a:off x="-254" y="-2159"/>
              <a:ext cx="392303" cy="261239"/>
            </a:xfrm>
            <a:custGeom>
              <a:avLst/>
              <a:gdLst/>
              <a:ahLst/>
              <a:cxnLst/>
              <a:rect r="r" b="b" t="t" l="l"/>
              <a:pathLst>
                <a:path h="261239" w="392303">
                  <a:moveTo>
                    <a:pt x="382270" y="10033"/>
                  </a:moveTo>
                  <a:cubicBezTo>
                    <a:pt x="392303" y="29972"/>
                    <a:pt x="392049" y="49784"/>
                    <a:pt x="392049" y="65786"/>
                  </a:cubicBezTo>
                  <a:lnTo>
                    <a:pt x="377825" y="65786"/>
                  </a:lnTo>
                  <a:lnTo>
                    <a:pt x="392176" y="65786"/>
                  </a:lnTo>
                  <a:cubicBezTo>
                    <a:pt x="392176" y="172466"/>
                    <a:pt x="303149" y="261239"/>
                    <a:pt x="196215" y="261239"/>
                  </a:cubicBezTo>
                  <a:lnTo>
                    <a:pt x="196215" y="247015"/>
                  </a:lnTo>
                  <a:lnTo>
                    <a:pt x="196215" y="261239"/>
                  </a:lnTo>
                  <a:cubicBezTo>
                    <a:pt x="89281" y="261239"/>
                    <a:pt x="254" y="172593"/>
                    <a:pt x="254" y="65786"/>
                  </a:cubicBezTo>
                  <a:lnTo>
                    <a:pt x="14605" y="65786"/>
                  </a:lnTo>
                  <a:lnTo>
                    <a:pt x="254" y="65786"/>
                  </a:lnTo>
                  <a:cubicBezTo>
                    <a:pt x="254" y="49784"/>
                    <a:pt x="0" y="29972"/>
                    <a:pt x="10033" y="10033"/>
                  </a:cubicBezTo>
                  <a:cubicBezTo>
                    <a:pt x="13589" y="2921"/>
                    <a:pt x="22098" y="127"/>
                    <a:pt x="29210" y="3683"/>
                  </a:cubicBezTo>
                  <a:cubicBezTo>
                    <a:pt x="36322" y="7239"/>
                    <a:pt x="39116" y="15748"/>
                    <a:pt x="35560" y="22860"/>
                  </a:cubicBezTo>
                  <a:cubicBezTo>
                    <a:pt x="29083" y="35941"/>
                    <a:pt x="28829" y="49022"/>
                    <a:pt x="28829" y="65913"/>
                  </a:cubicBezTo>
                  <a:cubicBezTo>
                    <a:pt x="28829" y="156718"/>
                    <a:pt x="104902" y="232791"/>
                    <a:pt x="196088" y="232791"/>
                  </a:cubicBezTo>
                  <a:cubicBezTo>
                    <a:pt x="287274" y="232791"/>
                    <a:pt x="363474" y="156718"/>
                    <a:pt x="363474" y="65786"/>
                  </a:cubicBezTo>
                  <a:cubicBezTo>
                    <a:pt x="363474" y="49022"/>
                    <a:pt x="363220" y="35814"/>
                    <a:pt x="356743" y="22733"/>
                  </a:cubicBezTo>
                  <a:cubicBezTo>
                    <a:pt x="353187" y="15621"/>
                    <a:pt x="356108" y="7112"/>
                    <a:pt x="363093" y="3556"/>
                  </a:cubicBezTo>
                  <a:cubicBezTo>
                    <a:pt x="370078" y="0"/>
                    <a:pt x="378714" y="2921"/>
                    <a:pt x="382270" y="9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8333" y="4129051"/>
            <a:ext cx="495063" cy="432198"/>
            <a:chOff x="0" y="0"/>
            <a:chExt cx="660084" cy="576264"/>
          </a:xfrm>
        </p:grpSpPr>
        <p:sp>
          <p:nvSpPr>
            <p:cNvPr name="Freeform 31" id="31"/>
            <p:cNvSpPr/>
            <p:nvPr/>
          </p:nvSpPr>
          <p:spPr>
            <a:xfrm>
              <a:off x="0" y="-1397"/>
              <a:ext cx="657352" cy="574929"/>
            </a:xfrm>
            <a:custGeom>
              <a:avLst/>
              <a:gdLst/>
              <a:ahLst/>
              <a:cxnLst/>
              <a:rect r="r" b="b" t="t" l="l"/>
              <a:pathLst>
                <a:path h="574929" w="657352">
                  <a:moveTo>
                    <a:pt x="553720" y="5588"/>
                  </a:moveTo>
                  <a:cubicBezTo>
                    <a:pt x="613918" y="65659"/>
                    <a:pt x="657225" y="151638"/>
                    <a:pt x="657225" y="246888"/>
                  </a:cubicBezTo>
                  <a:lnTo>
                    <a:pt x="643001" y="246888"/>
                  </a:lnTo>
                  <a:lnTo>
                    <a:pt x="657352" y="246888"/>
                  </a:lnTo>
                  <a:cubicBezTo>
                    <a:pt x="657352" y="428117"/>
                    <a:pt x="510286" y="574929"/>
                    <a:pt x="328676" y="574929"/>
                  </a:cubicBezTo>
                  <a:lnTo>
                    <a:pt x="328676" y="560578"/>
                  </a:lnTo>
                  <a:lnTo>
                    <a:pt x="328676" y="574929"/>
                  </a:lnTo>
                  <a:cubicBezTo>
                    <a:pt x="147066" y="574802"/>
                    <a:pt x="0" y="428117"/>
                    <a:pt x="0" y="246888"/>
                  </a:cubicBezTo>
                  <a:lnTo>
                    <a:pt x="14351" y="246888"/>
                  </a:lnTo>
                  <a:lnTo>
                    <a:pt x="0" y="246888"/>
                  </a:lnTo>
                  <a:cubicBezTo>
                    <a:pt x="0" y="151638"/>
                    <a:pt x="43307" y="65659"/>
                    <a:pt x="103505" y="5588"/>
                  </a:cubicBezTo>
                  <a:cubicBezTo>
                    <a:pt x="109093" y="0"/>
                    <a:pt x="118110" y="0"/>
                    <a:pt x="123698" y="5588"/>
                  </a:cubicBezTo>
                  <a:cubicBezTo>
                    <a:pt x="129286" y="11176"/>
                    <a:pt x="129286" y="20193"/>
                    <a:pt x="123698" y="25781"/>
                  </a:cubicBezTo>
                  <a:cubicBezTo>
                    <a:pt x="68072" y="81280"/>
                    <a:pt x="28575" y="160401"/>
                    <a:pt x="28575" y="246761"/>
                  </a:cubicBezTo>
                  <a:cubicBezTo>
                    <a:pt x="28575" y="412242"/>
                    <a:pt x="162814" y="546100"/>
                    <a:pt x="328549" y="546100"/>
                  </a:cubicBezTo>
                  <a:cubicBezTo>
                    <a:pt x="494284" y="546100"/>
                    <a:pt x="628650" y="412242"/>
                    <a:pt x="628650" y="246888"/>
                  </a:cubicBezTo>
                  <a:cubicBezTo>
                    <a:pt x="628650" y="160401"/>
                    <a:pt x="589280" y="81407"/>
                    <a:pt x="533527" y="25908"/>
                  </a:cubicBezTo>
                  <a:cubicBezTo>
                    <a:pt x="527939" y="20320"/>
                    <a:pt x="527939" y="11303"/>
                    <a:pt x="533527" y="5715"/>
                  </a:cubicBezTo>
                  <a:cubicBezTo>
                    <a:pt x="539115" y="127"/>
                    <a:pt x="548132" y="127"/>
                    <a:pt x="553720" y="57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60967" y="3979747"/>
            <a:ext cx="272417" cy="277656"/>
            <a:chOff x="0" y="0"/>
            <a:chExt cx="363222" cy="370207"/>
          </a:xfrm>
        </p:grpSpPr>
        <p:sp>
          <p:nvSpPr>
            <p:cNvPr name="Freeform 33" id="33"/>
            <p:cNvSpPr/>
            <p:nvPr/>
          </p:nvSpPr>
          <p:spPr>
            <a:xfrm>
              <a:off x="-1016" y="0"/>
              <a:ext cx="362585" cy="368427"/>
            </a:xfrm>
            <a:custGeom>
              <a:avLst/>
              <a:gdLst/>
              <a:ahLst/>
              <a:cxnLst/>
              <a:rect r="r" b="b" t="t" l="l"/>
              <a:pathLst>
                <a:path h="368427" w="362585">
                  <a:moveTo>
                    <a:pt x="192659" y="8763"/>
                  </a:moveTo>
                  <a:lnTo>
                    <a:pt x="241554" y="124079"/>
                  </a:lnTo>
                  <a:lnTo>
                    <a:pt x="228346" y="129667"/>
                  </a:lnTo>
                  <a:lnTo>
                    <a:pt x="228346" y="115316"/>
                  </a:lnTo>
                  <a:lnTo>
                    <a:pt x="347091" y="115316"/>
                  </a:lnTo>
                  <a:cubicBezTo>
                    <a:pt x="352933" y="115316"/>
                    <a:pt x="358267" y="118872"/>
                    <a:pt x="360426" y="124460"/>
                  </a:cubicBezTo>
                  <a:cubicBezTo>
                    <a:pt x="362585" y="130048"/>
                    <a:pt x="361188" y="136144"/>
                    <a:pt x="356870" y="140208"/>
                  </a:cubicBezTo>
                  <a:lnTo>
                    <a:pt x="266065" y="224028"/>
                  </a:lnTo>
                  <a:lnTo>
                    <a:pt x="256413" y="213487"/>
                  </a:lnTo>
                  <a:lnTo>
                    <a:pt x="270256" y="210185"/>
                  </a:lnTo>
                  <a:lnTo>
                    <a:pt x="301752" y="342900"/>
                  </a:lnTo>
                  <a:cubicBezTo>
                    <a:pt x="303149" y="348742"/>
                    <a:pt x="300736" y="354711"/>
                    <a:pt x="295783" y="358013"/>
                  </a:cubicBezTo>
                  <a:cubicBezTo>
                    <a:pt x="290830" y="361315"/>
                    <a:pt x="284353" y="361315"/>
                    <a:pt x="279527" y="357759"/>
                  </a:cubicBezTo>
                  <a:lnTo>
                    <a:pt x="171196" y="280924"/>
                  </a:lnTo>
                  <a:lnTo>
                    <a:pt x="179451" y="269240"/>
                  </a:lnTo>
                  <a:lnTo>
                    <a:pt x="188341" y="280416"/>
                  </a:lnTo>
                  <a:lnTo>
                    <a:pt x="83566" y="364236"/>
                  </a:lnTo>
                  <a:cubicBezTo>
                    <a:pt x="78867" y="368046"/>
                    <a:pt x="72263" y="368427"/>
                    <a:pt x="67056" y="365252"/>
                  </a:cubicBezTo>
                  <a:cubicBezTo>
                    <a:pt x="61849" y="362077"/>
                    <a:pt x="59309" y="355981"/>
                    <a:pt x="60706" y="350012"/>
                  </a:cubicBezTo>
                  <a:lnTo>
                    <a:pt x="92202" y="210312"/>
                  </a:lnTo>
                  <a:lnTo>
                    <a:pt x="106172" y="213487"/>
                  </a:lnTo>
                  <a:lnTo>
                    <a:pt x="96520" y="224028"/>
                  </a:lnTo>
                  <a:lnTo>
                    <a:pt x="5715" y="140208"/>
                  </a:lnTo>
                  <a:cubicBezTo>
                    <a:pt x="1397" y="136271"/>
                    <a:pt x="0" y="130048"/>
                    <a:pt x="2159" y="124460"/>
                  </a:cubicBezTo>
                  <a:cubicBezTo>
                    <a:pt x="4318" y="118872"/>
                    <a:pt x="9525" y="115316"/>
                    <a:pt x="15494" y="115316"/>
                  </a:cubicBezTo>
                  <a:lnTo>
                    <a:pt x="130556" y="115316"/>
                  </a:lnTo>
                  <a:lnTo>
                    <a:pt x="130556" y="129540"/>
                  </a:lnTo>
                  <a:lnTo>
                    <a:pt x="117348" y="123952"/>
                  </a:lnTo>
                  <a:lnTo>
                    <a:pt x="166243" y="8763"/>
                  </a:lnTo>
                  <a:cubicBezTo>
                    <a:pt x="168529" y="3429"/>
                    <a:pt x="173736" y="0"/>
                    <a:pt x="179451" y="0"/>
                  </a:cubicBezTo>
                  <a:cubicBezTo>
                    <a:pt x="185166" y="0"/>
                    <a:pt x="190373" y="3429"/>
                    <a:pt x="192659" y="8763"/>
                  </a:cubicBezTo>
                  <a:moveTo>
                    <a:pt x="166370" y="19939"/>
                  </a:moveTo>
                  <a:lnTo>
                    <a:pt x="179578" y="14351"/>
                  </a:lnTo>
                  <a:lnTo>
                    <a:pt x="192786" y="19939"/>
                  </a:lnTo>
                  <a:lnTo>
                    <a:pt x="143891" y="135255"/>
                  </a:lnTo>
                  <a:cubicBezTo>
                    <a:pt x="141605" y="140589"/>
                    <a:pt x="136525" y="144018"/>
                    <a:pt x="130683" y="144018"/>
                  </a:cubicBezTo>
                  <a:lnTo>
                    <a:pt x="15367" y="144018"/>
                  </a:lnTo>
                  <a:lnTo>
                    <a:pt x="15367" y="129540"/>
                  </a:lnTo>
                  <a:lnTo>
                    <a:pt x="25019" y="118999"/>
                  </a:lnTo>
                  <a:lnTo>
                    <a:pt x="115824" y="202819"/>
                  </a:lnTo>
                  <a:cubicBezTo>
                    <a:pt x="119634" y="206248"/>
                    <a:pt x="121158" y="211455"/>
                    <a:pt x="120015" y="216408"/>
                  </a:cubicBezTo>
                  <a:lnTo>
                    <a:pt x="88519" y="356108"/>
                  </a:lnTo>
                  <a:lnTo>
                    <a:pt x="74549" y="352933"/>
                  </a:lnTo>
                  <a:lnTo>
                    <a:pt x="65659" y="341757"/>
                  </a:lnTo>
                  <a:lnTo>
                    <a:pt x="170434" y="257937"/>
                  </a:lnTo>
                  <a:cubicBezTo>
                    <a:pt x="175387" y="254000"/>
                    <a:pt x="182372" y="253746"/>
                    <a:pt x="187579" y="257429"/>
                  </a:cubicBezTo>
                  <a:lnTo>
                    <a:pt x="295910" y="334264"/>
                  </a:lnTo>
                  <a:lnTo>
                    <a:pt x="287655" y="345948"/>
                  </a:lnTo>
                  <a:lnTo>
                    <a:pt x="273812" y="349250"/>
                  </a:lnTo>
                  <a:lnTo>
                    <a:pt x="242316" y="216535"/>
                  </a:lnTo>
                  <a:cubicBezTo>
                    <a:pt x="241173" y="211455"/>
                    <a:pt x="242697" y="206248"/>
                    <a:pt x="246507" y="202692"/>
                  </a:cubicBezTo>
                  <a:lnTo>
                    <a:pt x="337312" y="118872"/>
                  </a:lnTo>
                  <a:lnTo>
                    <a:pt x="346964" y="129413"/>
                  </a:lnTo>
                  <a:lnTo>
                    <a:pt x="346964" y="143764"/>
                  </a:lnTo>
                  <a:lnTo>
                    <a:pt x="228346" y="143764"/>
                  </a:lnTo>
                  <a:cubicBezTo>
                    <a:pt x="222631" y="143764"/>
                    <a:pt x="217424" y="140335"/>
                    <a:pt x="215138" y="135001"/>
                  </a:cubicBezTo>
                  <a:lnTo>
                    <a:pt x="166243" y="198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23832" y="4170961"/>
            <a:ext cx="83822" cy="191215"/>
            <a:chOff x="0" y="0"/>
            <a:chExt cx="111762" cy="254954"/>
          </a:xfrm>
        </p:grpSpPr>
        <p:sp>
          <p:nvSpPr>
            <p:cNvPr name="Freeform 35" id="35"/>
            <p:cNvSpPr/>
            <p:nvPr/>
          </p:nvSpPr>
          <p:spPr>
            <a:xfrm>
              <a:off x="-1905" y="-1778"/>
              <a:ext cx="112649" cy="255778"/>
            </a:xfrm>
            <a:custGeom>
              <a:avLst/>
              <a:gdLst/>
              <a:ahLst/>
              <a:cxnLst/>
              <a:rect r="r" b="b" t="t" l="l"/>
              <a:pathLst>
                <a:path h="255778" w="112649">
                  <a:moveTo>
                    <a:pt x="109982" y="20955"/>
                  </a:moveTo>
                  <a:lnTo>
                    <a:pt x="29591" y="244475"/>
                  </a:lnTo>
                  <a:cubicBezTo>
                    <a:pt x="26924" y="251841"/>
                    <a:pt x="18796" y="255778"/>
                    <a:pt x="11303" y="253111"/>
                  </a:cubicBezTo>
                  <a:cubicBezTo>
                    <a:pt x="3810" y="250444"/>
                    <a:pt x="0" y="242316"/>
                    <a:pt x="2667" y="234823"/>
                  </a:cubicBezTo>
                  <a:lnTo>
                    <a:pt x="83058" y="11176"/>
                  </a:lnTo>
                  <a:cubicBezTo>
                    <a:pt x="85725" y="3810"/>
                    <a:pt x="93980" y="0"/>
                    <a:pt x="101346" y="2667"/>
                  </a:cubicBezTo>
                  <a:cubicBezTo>
                    <a:pt x="108712" y="5334"/>
                    <a:pt x="112649" y="13462"/>
                    <a:pt x="109982" y="209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84077" y="4170961"/>
            <a:ext cx="86440" cy="191215"/>
            <a:chOff x="0" y="0"/>
            <a:chExt cx="115254" cy="254954"/>
          </a:xfrm>
        </p:grpSpPr>
        <p:sp>
          <p:nvSpPr>
            <p:cNvPr name="Freeform 37" id="37"/>
            <p:cNvSpPr/>
            <p:nvPr/>
          </p:nvSpPr>
          <p:spPr>
            <a:xfrm>
              <a:off x="-1905" y="-1905"/>
              <a:ext cx="116205" cy="255905"/>
            </a:xfrm>
            <a:custGeom>
              <a:avLst/>
              <a:gdLst/>
              <a:ahLst/>
              <a:cxnLst/>
              <a:rect r="r" b="b" t="t" l="l"/>
              <a:pathLst>
                <a:path h="255905" w="116205">
                  <a:moveTo>
                    <a:pt x="29591" y="11176"/>
                  </a:moveTo>
                  <a:lnTo>
                    <a:pt x="113411" y="234696"/>
                  </a:lnTo>
                  <a:cubicBezTo>
                    <a:pt x="116205" y="242062"/>
                    <a:pt x="112395" y="250317"/>
                    <a:pt x="105029" y="253111"/>
                  </a:cubicBezTo>
                  <a:cubicBezTo>
                    <a:pt x="97663" y="255905"/>
                    <a:pt x="89408" y="252095"/>
                    <a:pt x="86614" y="244729"/>
                  </a:cubicBezTo>
                  <a:lnTo>
                    <a:pt x="2794" y="21209"/>
                  </a:lnTo>
                  <a:cubicBezTo>
                    <a:pt x="0" y="13843"/>
                    <a:pt x="3810" y="5588"/>
                    <a:pt x="11176" y="2794"/>
                  </a:cubicBezTo>
                  <a:cubicBezTo>
                    <a:pt x="18542" y="0"/>
                    <a:pt x="26797" y="3810"/>
                    <a:pt x="29591" y="1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Recommendation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rcRect l="0" t="40409" r="17716" b="34902"/>
          <a:stretch>
            <a:fillRect/>
          </a:stretch>
        </p:blipFill>
        <p:spPr>
          <a:xfrm flipH="false" flipV="false" rot="0">
            <a:off x="0" y="-128380"/>
            <a:ext cx="19149159" cy="4689629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 rot="0">
            <a:off x="2756395" y="3752004"/>
            <a:ext cx="1479662" cy="1479661"/>
            <a:chOff x="0" y="0"/>
            <a:chExt cx="1972882" cy="1972882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037719" y="3729559"/>
            <a:ext cx="1479662" cy="1479661"/>
            <a:chOff x="0" y="0"/>
            <a:chExt cx="1972882" cy="1972882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3813298" y="3794986"/>
            <a:ext cx="1479662" cy="1479661"/>
            <a:chOff x="0" y="0"/>
            <a:chExt cx="1972882" cy="1972882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7610" y="4006179"/>
            <a:ext cx="1032270" cy="1060098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17827" y="4023402"/>
            <a:ext cx="1119444" cy="987146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2373" y="4044685"/>
            <a:ext cx="967726" cy="1021592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333500" y="5794938"/>
            <a:ext cx="4941568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Review and change the process sequence for a more strategic approach</a:t>
            </a:r>
          </a:p>
          <a:p>
            <a:pPr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6673216" y="5794938"/>
            <a:ext cx="4941568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Hire native-speaking customer service representatives 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333500" y="1438662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Other Recommendations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548497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924826" y="5794938"/>
            <a:ext cx="4941568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40"/>
              </a:lnSpc>
              <a:buFont typeface="Arial"/>
              <a:buChar char="•"/>
            </a:pPr>
            <a:r>
              <a:rPr lang="en-US" sz="3000" spc="-117">
                <a:solidFill>
                  <a:srgbClr val="FFFFFF"/>
                </a:solidFill>
                <a:latin typeface="Open Sans"/>
              </a:rPr>
              <a:t>Reward on-time paying clients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150" y="10038"/>
            <a:ext cx="9214588" cy="51149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559" r="31615" b="74652"/>
          <a:stretch>
            <a:fillRect/>
          </a:stretch>
        </p:blipFill>
        <p:spPr>
          <a:xfrm flipH="false" flipV="false" rot="0">
            <a:off x="1616467" y="3502903"/>
            <a:ext cx="15198426" cy="30987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5695" y="2311613"/>
            <a:ext cx="1439127" cy="14391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6467" y="2311613"/>
            <a:ext cx="958355" cy="95835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16467" y="6830300"/>
            <a:ext cx="1371333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4" indent="-237492" lvl="1">
              <a:lnSpc>
                <a:spcPts val="2640"/>
              </a:lnSpc>
              <a:buFont typeface="Arial"/>
              <a:buChar char="•"/>
            </a:pPr>
            <a:r>
              <a:rPr lang="en-US" sz="2200" spc="-87">
                <a:solidFill>
                  <a:srgbClr val="FFFFFF"/>
                </a:solidFill>
                <a:latin typeface="Open Sans Italics"/>
              </a:rPr>
              <a:t>Please refer to the report on pages 8 and 9 for the complete computations.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421988" y="9191891"/>
            <a:ext cx="785811" cy="785811"/>
            <a:chOff x="0" y="0"/>
            <a:chExt cx="1047748" cy="104774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985596" y="9362593"/>
            <a:ext cx="444407" cy="444407"/>
            <a:chOff x="0" y="0"/>
            <a:chExt cx="419100" cy="4191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496996" y="9439540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68131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150" y="10038"/>
            <a:ext cx="9214588" cy="51149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8754" t="0" r="49870" b="0"/>
          <a:stretch>
            <a:fillRect/>
          </a:stretch>
        </p:blipFill>
        <p:spPr>
          <a:xfrm flipH="false" flipV="false" rot="0">
            <a:off x="958647" y="1050824"/>
            <a:ext cx="8185354" cy="818535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0082" y="3299943"/>
            <a:ext cx="9157438" cy="51149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66810" y="7576456"/>
            <a:ext cx="8562544" cy="104502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73328" y="1916258"/>
            <a:ext cx="1741344" cy="174134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86015" y="2079702"/>
            <a:ext cx="703326" cy="141445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4120" y="7710069"/>
            <a:ext cx="777804" cy="77780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81789" y="7783074"/>
            <a:ext cx="314154" cy="63179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66810" y="2316757"/>
            <a:ext cx="965417" cy="82784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20695" y="7888071"/>
            <a:ext cx="522188" cy="52679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474120" y="1982933"/>
            <a:ext cx="6672354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4120" y="3261632"/>
            <a:ext cx="6855234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spc="-123">
                <a:solidFill>
                  <a:srgbClr val="FFFFFF"/>
                </a:solidFill>
                <a:latin typeface="Open Sans Italics"/>
              </a:rPr>
              <a:t>A marketing agency like Yellevate focuses on providing marketing services to businesses looking to expand their business. A grave issue with client disputes arose, and the company's management contacted its Data Analytics department to consult on its expertise.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85751" y="7889421"/>
            <a:ext cx="546995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-91">
                <a:solidFill>
                  <a:srgbClr val="FFFFFF"/>
                </a:solidFill>
                <a:latin typeface="Open Sans Bold"/>
              </a:rPr>
              <a:t>Analytics accepted the challenge!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43139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6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575" y="2586038"/>
            <a:ext cx="18316575" cy="51149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75850" y="3995842"/>
            <a:ext cx="10753563" cy="19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52"/>
              </a:lnSpc>
            </a:pPr>
            <a:r>
              <a:rPr lang="en-US" sz="14400">
                <a:solidFill>
                  <a:srgbClr val="FFFFFF"/>
                </a:solidFill>
                <a:latin typeface="Arimo Light"/>
              </a:rPr>
              <a:t>Thank You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4525" y="1100190"/>
            <a:ext cx="2919503" cy="29195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4275" y="1272947"/>
            <a:ext cx="1297101" cy="260859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233" t="0" r="791" b="0"/>
          <a:stretch>
            <a:fillRect/>
          </a:stretch>
        </p:blipFill>
        <p:spPr>
          <a:xfrm flipH="false" flipV="false" rot="0">
            <a:off x="11530014" y="0"/>
            <a:ext cx="6757986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84216" y="6835867"/>
            <a:ext cx="1504116" cy="150411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569530">
            <a:off x="9759466" y="7193588"/>
            <a:ext cx="841334" cy="876392"/>
            <a:chOff x="0" y="0"/>
            <a:chExt cx="1454091" cy="1514682"/>
          </a:xfrm>
        </p:grpSpPr>
        <p:sp>
          <p:nvSpPr>
            <p:cNvPr name="Freeform 12" id="12"/>
            <p:cNvSpPr/>
            <p:nvPr/>
          </p:nvSpPr>
          <p:spPr>
            <a:xfrm>
              <a:off x="0" y="135382"/>
              <a:ext cx="1311021" cy="1237742"/>
            </a:xfrm>
            <a:custGeom>
              <a:avLst/>
              <a:gdLst/>
              <a:ahLst/>
              <a:cxnLst/>
              <a:rect r="r" b="b" t="t" l="l"/>
              <a:pathLst>
                <a:path h="1237742" w="1311021">
                  <a:moveTo>
                    <a:pt x="640588" y="1190244"/>
                  </a:moveTo>
                  <a:cubicBezTo>
                    <a:pt x="646430" y="1185926"/>
                    <a:pt x="1260221" y="735203"/>
                    <a:pt x="1260221" y="406781"/>
                  </a:cubicBezTo>
                  <a:lnTo>
                    <a:pt x="1285621" y="406781"/>
                  </a:lnTo>
                  <a:lnTo>
                    <a:pt x="1260221" y="406781"/>
                  </a:lnTo>
                  <a:cubicBezTo>
                    <a:pt x="1260221" y="202438"/>
                    <a:pt x="1120013" y="81915"/>
                    <a:pt x="979170" y="81915"/>
                  </a:cubicBezTo>
                  <a:cubicBezTo>
                    <a:pt x="860425" y="81915"/>
                    <a:pt x="731012" y="167767"/>
                    <a:pt x="680212" y="383921"/>
                  </a:cubicBezTo>
                  <a:cubicBezTo>
                    <a:pt x="677545" y="395351"/>
                    <a:pt x="667258" y="403479"/>
                    <a:pt x="655447" y="403479"/>
                  </a:cubicBezTo>
                  <a:cubicBezTo>
                    <a:pt x="643636" y="403479"/>
                    <a:pt x="633476" y="395351"/>
                    <a:pt x="630682" y="383921"/>
                  </a:cubicBezTo>
                  <a:cubicBezTo>
                    <a:pt x="572008" y="133604"/>
                    <a:pt x="407797" y="57277"/>
                    <a:pt x="274066" y="88646"/>
                  </a:cubicBezTo>
                  <a:cubicBezTo>
                    <a:pt x="155448" y="116586"/>
                    <a:pt x="50800" y="230505"/>
                    <a:pt x="50800" y="406908"/>
                  </a:cubicBezTo>
                  <a:lnTo>
                    <a:pt x="25400" y="406908"/>
                  </a:lnTo>
                  <a:lnTo>
                    <a:pt x="50800" y="406908"/>
                  </a:lnTo>
                  <a:cubicBezTo>
                    <a:pt x="50800" y="734949"/>
                    <a:pt x="663448" y="1185164"/>
                    <a:pt x="670433" y="1190371"/>
                  </a:cubicBezTo>
                  <a:lnTo>
                    <a:pt x="670560" y="1190498"/>
                  </a:lnTo>
                  <a:lnTo>
                    <a:pt x="670433" y="1190371"/>
                  </a:lnTo>
                  <a:cubicBezTo>
                    <a:pt x="670433" y="1190371"/>
                    <a:pt x="670433" y="1190371"/>
                    <a:pt x="670433" y="1190371"/>
                  </a:cubicBezTo>
                  <a:cubicBezTo>
                    <a:pt x="670433" y="1190371"/>
                    <a:pt x="670433" y="1190371"/>
                    <a:pt x="670433" y="1190371"/>
                  </a:cubicBezTo>
                  <a:lnTo>
                    <a:pt x="655447" y="1210818"/>
                  </a:lnTo>
                  <a:lnTo>
                    <a:pt x="640461" y="1190244"/>
                  </a:lnTo>
                  <a:moveTo>
                    <a:pt x="670433" y="1231265"/>
                  </a:moveTo>
                  <a:cubicBezTo>
                    <a:pt x="661543" y="1237742"/>
                    <a:pt x="649478" y="1237742"/>
                    <a:pt x="640461" y="1231265"/>
                  </a:cubicBezTo>
                  <a:cubicBezTo>
                    <a:pt x="640461" y="1231265"/>
                    <a:pt x="640461" y="1231265"/>
                    <a:pt x="640461" y="1231265"/>
                  </a:cubicBezTo>
                  <a:cubicBezTo>
                    <a:pt x="640461" y="1231265"/>
                    <a:pt x="640461" y="1231265"/>
                    <a:pt x="640461" y="1231265"/>
                  </a:cubicBezTo>
                  <a:lnTo>
                    <a:pt x="640334" y="1231138"/>
                  </a:lnTo>
                  <a:lnTo>
                    <a:pt x="640461" y="1231265"/>
                  </a:lnTo>
                  <a:cubicBezTo>
                    <a:pt x="645160" y="1234694"/>
                    <a:pt x="0" y="767207"/>
                    <a:pt x="0" y="406908"/>
                  </a:cubicBezTo>
                  <a:cubicBezTo>
                    <a:pt x="0" y="208788"/>
                    <a:pt x="118999" y="72898"/>
                    <a:pt x="262509" y="39243"/>
                  </a:cubicBezTo>
                  <a:cubicBezTo>
                    <a:pt x="429514" y="0"/>
                    <a:pt x="616585" y="101092"/>
                    <a:pt x="680339" y="372364"/>
                  </a:cubicBezTo>
                  <a:lnTo>
                    <a:pt x="655574" y="378206"/>
                  </a:lnTo>
                  <a:lnTo>
                    <a:pt x="630809" y="372364"/>
                  </a:lnTo>
                  <a:cubicBezTo>
                    <a:pt x="685546" y="139065"/>
                    <a:pt x="831342" y="31115"/>
                    <a:pt x="979170" y="31115"/>
                  </a:cubicBezTo>
                  <a:cubicBezTo>
                    <a:pt x="1150874" y="31115"/>
                    <a:pt x="1311021" y="177165"/>
                    <a:pt x="1311021" y="406781"/>
                  </a:cubicBezTo>
                  <a:cubicBezTo>
                    <a:pt x="1311021" y="767588"/>
                    <a:pt x="664591" y="1235583"/>
                    <a:pt x="670433" y="12312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709232" y="8137594"/>
            <a:ext cx="314325" cy="314325"/>
            <a:chOff x="0" y="0"/>
            <a:chExt cx="419100" cy="419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150" y="10038"/>
            <a:ext cx="9214588" cy="51149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16266" t="0" r="17046" b="2036"/>
          <a:stretch>
            <a:fillRect/>
          </a:stretch>
        </p:blipFill>
        <p:spPr>
          <a:xfrm flipH="false" flipV="false" rot="0">
            <a:off x="9138770" y="1239633"/>
            <a:ext cx="8185354" cy="80186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5095" y="3870984"/>
            <a:ext cx="11423864" cy="638084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3967" y="7730570"/>
            <a:ext cx="8562544" cy="104502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13967" y="1467553"/>
            <a:ext cx="6855234" cy="226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Statement of the Problem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76333" y="368961"/>
            <a:ext cx="1741344" cy="174134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9201" y="7864183"/>
            <a:ext cx="777804" cy="77780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6473489" y="9124950"/>
            <a:ext cx="785811" cy="785811"/>
            <a:chOff x="0" y="0"/>
            <a:chExt cx="1047748" cy="1047748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060466" y="9319022"/>
            <a:ext cx="397668" cy="397668"/>
            <a:chOff x="0" y="0"/>
            <a:chExt cx="419100" cy="4191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13904" y="935859"/>
            <a:ext cx="607547" cy="607547"/>
            <a:chOff x="0" y="0"/>
            <a:chExt cx="1047748" cy="104774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10688" y="8034287"/>
            <a:ext cx="294831" cy="52094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13967" y="4098809"/>
            <a:ext cx="6855234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spc="-123">
                <a:solidFill>
                  <a:srgbClr val="FFFFFF"/>
                </a:solidFill>
                <a:latin typeface="Open Sans Italics"/>
              </a:rPr>
              <a:t>Yellevate defines a dispute as dissatisfaction with a company's services and refusal to pay. Nearly 20% of all claims raised against Yellevate resulted in a payment opt-out, resulting in a loss of revenue of around 5% in US dollars for the company.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6504" y="8081635"/>
            <a:ext cx="546995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-91">
                <a:solidFill>
                  <a:srgbClr val="FFFFFF"/>
                </a:solidFill>
                <a:latin typeface="Open Sans Bold"/>
              </a:rPr>
              <a:t>The company lost $0.69M, find out why!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48497" y="9394031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39951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" y="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80680" y="1491810"/>
            <a:ext cx="6733620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Our Teams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85310" y="8074351"/>
            <a:ext cx="449380" cy="44938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3687" y="8073042"/>
            <a:ext cx="224101" cy="45068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3983" y="8465505"/>
            <a:ext cx="512551" cy="51255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02625" y="8513613"/>
            <a:ext cx="207019" cy="41633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8530" y="7406338"/>
            <a:ext cx="4431324" cy="201864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rcRect l="0" t="2066" r="0" b="2066"/>
          <a:stretch>
            <a:fillRect/>
          </a:stretch>
        </p:blipFill>
        <p:spPr>
          <a:xfrm flipH="false" flipV="false" rot="0">
            <a:off x="9990767" y="7657897"/>
            <a:ext cx="1515528" cy="151552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5931" y="8297667"/>
            <a:ext cx="380725" cy="38072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15480" y="8333402"/>
            <a:ext cx="153774" cy="30925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8530" y="5183451"/>
            <a:ext cx="4431324" cy="201864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rcRect l="10488" t="9363" r="13529" b="14654"/>
          <a:stretch>
            <a:fillRect/>
          </a:stretch>
        </p:blipFill>
        <p:spPr>
          <a:xfrm flipH="false" flipV="false" rot="0">
            <a:off x="9990767" y="5390721"/>
            <a:ext cx="1526043" cy="152604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5931" y="5985211"/>
            <a:ext cx="415126" cy="41512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2236" y="5984003"/>
            <a:ext cx="207019" cy="41633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02625" y="4069598"/>
            <a:ext cx="207019" cy="41633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3983" y="4021490"/>
            <a:ext cx="512551" cy="51255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8530" y="2962323"/>
            <a:ext cx="4431324" cy="201864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rcRect l="24303" t="9238" r="21935" b="37000"/>
          <a:stretch>
            <a:fillRect/>
          </a:stretch>
        </p:blipFill>
        <p:spPr>
          <a:xfrm flipH="false" flipV="false" rot="0">
            <a:off x="9990767" y="3213883"/>
            <a:ext cx="1515528" cy="151552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5931" y="3853652"/>
            <a:ext cx="380725" cy="38072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15480" y="3889388"/>
            <a:ext cx="153774" cy="30925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65759" y="8530480"/>
            <a:ext cx="376377" cy="37637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98407" y="8529384"/>
            <a:ext cx="187695" cy="377473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68312" y="8464625"/>
            <a:ext cx="512551" cy="51255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36955" y="8512733"/>
            <a:ext cx="207019" cy="416334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2859" y="7405458"/>
            <a:ext cx="4431324" cy="201864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rcRect l="10558" t="5241" r="9640" b="14958"/>
          <a:stretch>
            <a:fillRect/>
          </a:stretch>
        </p:blipFill>
        <p:spPr>
          <a:xfrm flipH="false" flipV="false" rot="0">
            <a:off x="3125097" y="7657018"/>
            <a:ext cx="1515528" cy="151552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50260" y="8296787"/>
            <a:ext cx="380725" cy="380725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9809" y="8332522"/>
            <a:ext cx="153774" cy="309255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2859" y="5182571"/>
            <a:ext cx="4431324" cy="2018646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rcRect l="9291" t="5858" r="5858" b="9291"/>
          <a:stretch>
            <a:fillRect/>
          </a:stretch>
        </p:blipFill>
        <p:spPr>
          <a:xfrm flipH="false" flipV="false" rot="0">
            <a:off x="3125097" y="5389841"/>
            <a:ext cx="1526043" cy="1526043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50260" y="5984331"/>
            <a:ext cx="415126" cy="415126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96565" y="5983123"/>
            <a:ext cx="207019" cy="416334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36955" y="4068718"/>
            <a:ext cx="207019" cy="416334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68312" y="4020610"/>
            <a:ext cx="512551" cy="512551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2859" y="2961443"/>
            <a:ext cx="4431324" cy="2018646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rcRect l="0" t="21850" r="0" b="21850"/>
          <a:stretch>
            <a:fillRect/>
          </a:stretch>
        </p:blipFill>
        <p:spPr>
          <a:xfrm flipH="false" flipV="false" rot="0">
            <a:off x="3125097" y="3213003"/>
            <a:ext cx="1515528" cy="1515528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50260" y="3852772"/>
            <a:ext cx="380725" cy="380725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9809" y="3888508"/>
            <a:ext cx="153774" cy="309255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5024588" y="3704453"/>
            <a:ext cx="4050721" cy="7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Rick Bagiohan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548497" y="9433630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093279" y="5852607"/>
            <a:ext cx="4050721" cy="71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Juan Antonio Go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036955" y="8101617"/>
            <a:ext cx="4050721" cy="71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Emmanuel Ocat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87156" y="3632084"/>
            <a:ext cx="4050721" cy="7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Rheymart Romero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959657" y="5862675"/>
            <a:ext cx="4050721" cy="7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Marlon Solon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934781" y="8071065"/>
            <a:ext cx="4050721" cy="71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887" spc="-112">
                <a:solidFill>
                  <a:srgbClr val="FFFFFF"/>
                </a:solidFill>
                <a:latin typeface="Open Sans Bold"/>
              </a:rPr>
              <a:t>Randy Velasco</a:t>
            </a:r>
          </a:p>
          <a:p>
            <a:pPr algn="l">
              <a:lnSpc>
                <a:spcPts val="2512"/>
              </a:lnSpc>
            </a:pPr>
            <a:r>
              <a:rPr lang="en-US" sz="2326" spc="-92">
                <a:solidFill>
                  <a:srgbClr val="FFFFFF"/>
                </a:solidFill>
                <a:latin typeface="Open Sans"/>
              </a:rPr>
              <a:t>Data Analyst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150" y="10038"/>
            <a:ext cx="9214588" cy="51149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36533" t="0" r="6638" b="0"/>
          <a:stretch>
            <a:fillRect/>
          </a:stretch>
        </p:blipFill>
        <p:spPr>
          <a:xfrm flipH="false" flipV="false" rot="0">
            <a:off x="10610850" y="1190340"/>
            <a:ext cx="6488118" cy="79347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399" y="4156952"/>
            <a:ext cx="1439127" cy="14391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8685" y="4292029"/>
            <a:ext cx="581261" cy="11689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67198" y="4156952"/>
            <a:ext cx="1439127" cy="143912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21485" y="4292029"/>
            <a:ext cx="581261" cy="116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15223" y="4156952"/>
            <a:ext cx="1439127" cy="143912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69510" y="4292029"/>
            <a:ext cx="581261" cy="11689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2113" y="4558684"/>
            <a:ext cx="801935" cy="67462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33347" y="4558684"/>
            <a:ext cx="718208" cy="71820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03807" y="4467442"/>
            <a:ext cx="731406" cy="76587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819772" y="2020003"/>
            <a:ext cx="6114244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85084"/>
            <a:ext cx="306704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"/>
              </a:rPr>
              <a:t>Investigate the root cause of the country suffering the highest revenue loss from disputes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10058" y="5885084"/>
            <a:ext cx="306704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"/>
              </a:rPr>
              <a:t>Identify possible patterns relating to customers behaviors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43808" y="5885084"/>
            <a:ext cx="306704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"/>
              </a:rPr>
              <a:t>Actively increase the business operations of the top income-generating countries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421988" y="9191891"/>
            <a:ext cx="785811" cy="785811"/>
            <a:chOff x="0" y="0"/>
            <a:chExt cx="1047748" cy="1047748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985596" y="9362593"/>
            <a:ext cx="444407" cy="444407"/>
            <a:chOff x="0" y="0"/>
            <a:chExt cx="419100" cy="4191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6496996" y="9439540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4239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7998" cy="10258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" y="14239"/>
            <a:ext cx="18506482" cy="102727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34358" r="0" b="26703"/>
          <a:stretch>
            <a:fillRect/>
          </a:stretch>
        </p:blipFill>
        <p:spPr>
          <a:xfrm flipH="false" flipV="false" rot="0">
            <a:off x="1028700" y="1028700"/>
            <a:ext cx="16230600" cy="42184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90671" y="6665786"/>
            <a:ext cx="1439127" cy="14391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85937" y="6800864"/>
            <a:ext cx="581261" cy="11689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90671" y="8104913"/>
            <a:ext cx="1439127" cy="143912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85937" y="8190638"/>
            <a:ext cx="581261" cy="116897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337105" y="4457747"/>
            <a:ext cx="1399983" cy="1399983"/>
            <a:chOff x="0" y="0"/>
            <a:chExt cx="1047748" cy="1047748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592690" y="4450724"/>
            <a:ext cx="444407" cy="444407"/>
            <a:chOff x="0" y="0"/>
            <a:chExt cx="419100" cy="4191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4648" y="6949254"/>
            <a:ext cx="751174" cy="8721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0812" y="8479328"/>
            <a:ext cx="858845" cy="6902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10076" y="5370767"/>
            <a:ext cx="6114244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32755" y="7156750"/>
            <a:ext cx="1168923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"/>
              </a:rPr>
              <a:t>An increase in revenue for the company on a long-term basis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32755" y="8343900"/>
            <a:ext cx="1121697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"/>
              </a:rPr>
              <a:t>Reduce annual disputes costs and losses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592690" y="5400881"/>
            <a:ext cx="444407" cy="444407"/>
            <a:chOff x="0" y="0"/>
            <a:chExt cx="419100" cy="4191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473489" y="9151135"/>
            <a:ext cx="785811" cy="785811"/>
            <a:chOff x="0" y="0"/>
            <a:chExt cx="1047748" cy="1047748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7060466" y="9345206"/>
            <a:ext cx="397668" cy="397668"/>
            <a:chOff x="0" y="0"/>
            <a:chExt cx="419100" cy="4191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496996" y="9420215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6594"/>
            <a:ext cx="18287998" cy="10258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150" y="10038"/>
            <a:ext cx="9214588" cy="511492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421988" y="9191891"/>
            <a:ext cx="785811" cy="785811"/>
            <a:chOff x="0" y="0"/>
            <a:chExt cx="1047748" cy="104774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985596" y="9362593"/>
            <a:ext cx="444407" cy="444407"/>
            <a:chOff x="0" y="0"/>
            <a:chExt cx="419100" cy="419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496996" y="9439540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 Italics"/>
              </a:rPr>
              <a:t>6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51466" y="4144859"/>
            <a:ext cx="12227998" cy="2875935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4836694" y="4831388"/>
            <a:ext cx="1479662" cy="1479661"/>
            <a:chOff x="0" y="0"/>
            <a:chExt cx="1972882" cy="1972882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212926" y="4831388"/>
            <a:ext cx="1479662" cy="1479661"/>
            <a:chOff x="0" y="0"/>
            <a:chExt cx="1972882" cy="197288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638576" y="4831388"/>
            <a:ext cx="1479662" cy="1479661"/>
            <a:chOff x="0" y="0"/>
            <a:chExt cx="1972882" cy="197288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47303" y="4831388"/>
            <a:ext cx="1479662" cy="1479661"/>
            <a:chOff x="0" y="0"/>
            <a:chExt cx="1972882" cy="1972882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972818" cy="1972818"/>
            </a:xfrm>
            <a:custGeom>
              <a:avLst/>
              <a:gdLst/>
              <a:ahLst/>
              <a:cxnLst/>
              <a:rect r="r" b="b" t="t" l="l"/>
              <a:pathLst>
                <a:path h="1972818" w="1972818">
                  <a:moveTo>
                    <a:pt x="0" y="986409"/>
                  </a:moveTo>
                  <a:cubicBezTo>
                    <a:pt x="0" y="441706"/>
                    <a:pt x="441706" y="0"/>
                    <a:pt x="986409" y="0"/>
                  </a:cubicBezTo>
                  <a:cubicBezTo>
                    <a:pt x="1531112" y="0"/>
                    <a:pt x="1972818" y="441706"/>
                    <a:pt x="1972818" y="986409"/>
                  </a:cubicBezTo>
                  <a:cubicBezTo>
                    <a:pt x="1972818" y="1531112"/>
                    <a:pt x="1531112" y="1972818"/>
                    <a:pt x="986409" y="1972818"/>
                  </a:cubicBezTo>
                  <a:cubicBezTo>
                    <a:pt x="441706" y="1972818"/>
                    <a:pt x="0" y="1531239"/>
                    <a:pt x="0" y="98640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899939" y="5894633"/>
            <a:ext cx="440229" cy="440229"/>
            <a:chOff x="0" y="0"/>
            <a:chExt cx="586972" cy="586972"/>
          </a:xfrm>
        </p:grpSpPr>
        <p:sp>
          <p:nvSpPr>
            <p:cNvPr name="Freeform 22" id="22"/>
            <p:cNvSpPr/>
            <p:nvPr/>
          </p:nvSpPr>
          <p:spPr>
            <a:xfrm>
              <a:off x="31750" y="3175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261747"/>
                  </a:moveTo>
                  <a:cubicBezTo>
                    <a:pt x="0" y="117221"/>
                    <a:pt x="117221" y="0"/>
                    <a:pt x="261747" y="0"/>
                  </a:cubicBezTo>
                  <a:cubicBezTo>
                    <a:pt x="406273" y="0"/>
                    <a:pt x="523494" y="117221"/>
                    <a:pt x="523494" y="261747"/>
                  </a:cubicBezTo>
                  <a:cubicBezTo>
                    <a:pt x="523494" y="406273"/>
                    <a:pt x="406273" y="523494"/>
                    <a:pt x="261747" y="523494"/>
                  </a:cubicBezTo>
                  <a:cubicBezTo>
                    <a:pt x="117221" y="523494"/>
                    <a:pt x="0" y="406273"/>
                    <a:pt x="0" y="261747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586994" cy="586994"/>
            </a:xfrm>
            <a:custGeom>
              <a:avLst/>
              <a:gdLst/>
              <a:ahLst/>
              <a:cxnLst/>
              <a:rect r="r" b="b" t="t" l="l"/>
              <a:pathLst>
                <a:path h="586994" w="586994">
                  <a:moveTo>
                    <a:pt x="0" y="293497"/>
                  </a:moveTo>
                  <a:cubicBezTo>
                    <a:pt x="0" y="131445"/>
                    <a:pt x="131445" y="0"/>
                    <a:pt x="293497" y="0"/>
                  </a:cubicBezTo>
                  <a:lnTo>
                    <a:pt x="293497" y="31750"/>
                  </a:lnTo>
                  <a:lnTo>
                    <a:pt x="293497" y="0"/>
                  </a:lnTo>
                  <a:cubicBezTo>
                    <a:pt x="455549" y="0"/>
                    <a:pt x="586994" y="131445"/>
                    <a:pt x="586994" y="293497"/>
                  </a:cubicBezTo>
                  <a:lnTo>
                    <a:pt x="555244" y="293497"/>
                  </a:lnTo>
                  <a:lnTo>
                    <a:pt x="586994" y="293497"/>
                  </a:lnTo>
                  <a:cubicBezTo>
                    <a:pt x="586994" y="455549"/>
                    <a:pt x="455549" y="586994"/>
                    <a:pt x="293497" y="586994"/>
                  </a:cubicBezTo>
                  <a:lnTo>
                    <a:pt x="293497" y="555244"/>
                  </a:lnTo>
                  <a:lnTo>
                    <a:pt x="293497" y="586994"/>
                  </a:lnTo>
                  <a:cubicBezTo>
                    <a:pt x="131445" y="586994"/>
                    <a:pt x="0" y="455549"/>
                    <a:pt x="0" y="293497"/>
                  </a:cubicBezTo>
                  <a:lnTo>
                    <a:pt x="31750" y="293497"/>
                  </a:lnTo>
                  <a:lnTo>
                    <a:pt x="63500" y="293497"/>
                  </a:lnTo>
                  <a:lnTo>
                    <a:pt x="31750" y="293497"/>
                  </a:lnTo>
                  <a:lnTo>
                    <a:pt x="0" y="293497"/>
                  </a:lnTo>
                  <a:moveTo>
                    <a:pt x="63500" y="293497"/>
                  </a:moveTo>
                  <a:cubicBezTo>
                    <a:pt x="63500" y="311023"/>
                    <a:pt x="49276" y="325247"/>
                    <a:pt x="31750" y="325247"/>
                  </a:cubicBezTo>
                  <a:cubicBezTo>
                    <a:pt x="14224" y="325247"/>
                    <a:pt x="0" y="311023"/>
                    <a:pt x="0" y="293497"/>
                  </a:cubicBezTo>
                  <a:cubicBezTo>
                    <a:pt x="0" y="275971"/>
                    <a:pt x="14224" y="261747"/>
                    <a:pt x="31750" y="261747"/>
                  </a:cubicBezTo>
                  <a:cubicBezTo>
                    <a:pt x="49276" y="261747"/>
                    <a:pt x="63500" y="275971"/>
                    <a:pt x="63500" y="293497"/>
                  </a:cubicBezTo>
                  <a:cubicBezTo>
                    <a:pt x="63500" y="420497"/>
                    <a:pt x="166497" y="523494"/>
                    <a:pt x="293497" y="523494"/>
                  </a:cubicBezTo>
                  <a:cubicBezTo>
                    <a:pt x="420497" y="523494"/>
                    <a:pt x="523494" y="420497"/>
                    <a:pt x="523494" y="293497"/>
                  </a:cubicBezTo>
                  <a:cubicBezTo>
                    <a:pt x="523494" y="166497"/>
                    <a:pt x="420497" y="63500"/>
                    <a:pt x="293497" y="63500"/>
                  </a:cubicBezTo>
                  <a:lnTo>
                    <a:pt x="293497" y="31750"/>
                  </a:lnTo>
                  <a:lnTo>
                    <a:pt x="293497" y="63500"/>
                  </a:lnTo>
                  <a:cubicBezTo>
                    <a:pt x="166497" y="63500"/>
                    <a:pt x="63500" y="166497"/>
                    <a:pt x="63500" y="2934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255713" y="4807573"/>
            <a:ext cx="440229" cy="440229"/>
            <a:chOff x="0" y="0"/>
            <a:chExt cx="586972" cy="586972"/>
          </a:xfrm>
        </p:grpSpPr>
        <p:sp>
          <p:nvSpPr>
            <p:cNvPr name="Freeform 25" id="25"/>
            <p:cNvSpPr/>
            <p:nvPr/>
          </p:nvSpPr>
          <p:spPr>
            <a:xfrm>
              <a:off x="31750" y="3175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261747"/>
                  </a:moveTo>
                  <a:cubicBezTo>
                    <a:pt x="0" y="117221"/>
                    <a:pt x="117221" y="0"/>
                    <a:pt x="261747" y="0"/>
                  </a:cubicBezTo>
                  <a:cubicBezTo>
                    <a:pt x="406273" y="0"/>
                    <a:pt x="523494" y="117221"/>
                    <a:pt x="523494" y="261747"/>
                  </a:cubicBezTo>
                  <a:cubicBezTo>
                    <a:pt x="523494" y="406273"/>
                    <a:pt x="406273" y="523494"/>
                    <a:pt x="261747" y="523494"/>
                  </a:cubicBezTo>
                  <a:cubicBezTo>
                    <a:pt x="117221" y="523494"/>
                    <a:pt x="0" y="406273"/>
                    <a:pt x="0" y="261747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0" y="0"/>
              <a:ext cx="586994" cy="586994"/>
            </a:xfrm>
            <a:custGeom>
              <a:avLst/>
              <a:gdLst/>
              <a:ahLst/>
              <a:cxnLst/>
              <a:rect r="r" b="b" t="t" l="l"/>
              <a:pathLst>
                <a:path h="586994" w="586994">
                  <a:moveTo>
                    <a:pt x="0" y="293497"/>
                  </a:moveTo>
                  <a:cubicBezTo>
                    <a:pt x="0" y="131445"/>
                    <a:pt x="131445" y="0"/>
                    <a:pt x="293497" y="0"/>
                  </a:cubicBezTo>
                  <a:lnTo>
                    <a:pt x="293497" y="31750"/>
                  </a:lnTo>
                  <a:lnTo>
                    <a:pt x="293497" y="0"/>
                  </a:lnTo>
                  <a:cubicBezTo>
                    <a:pt x="455549" y="0"/>
                    <a:pt x="586994" y="131445"/>
                    <a:pt x="586994" y="293497"/>
                  </a:cubicBezTo>
                  <a:lnTo>
                    <a:pt x="555244" y="293497"/>
                  </a:lnTo>
                  <a:lnTo>
                    <a:pt x="586994" y="293497"/>
                  </a:lnTo>
                  <a:cubicBezTo>
                    <a:pt x="586994" y="455549"/>
                    <a:pt x="455549" y="586994"/>
                    <a:pt x="293497" y="586994"/>
                  </a:cubicBezTo>
                  <a:lnTo>
                    <a:pt x="293497" y="555244"/>
                  </a:lnTo>
                  <a:lnTo>
                    <a:pt x="293497" y="586994"/>
                  </a:lnTo>
                  <a:cubicBezTo>
                    <a:pt x="131445" y="586994"/>
                    <a:pt x="0" y="455549"/>
                    <a:pt x="0" y="293497"/>
                  </a:cubicBezTo>
                  <a:lnTo>
                    <a:pt x="31750" y="293497"/>
                  </a:lnTo>
                  <a:lnTo>
                    <a:pt x="63500" y="293497"/>
                  </a:lnTo>
                  <a:lnTo>
                    <a:pt x="31750" y="293497"/>
                  </a:lnTo>
                  <a:lnTo>
                    <a:pt x="0" y="293497"/>
                  </a:lnTo>
                  <a:moveTo>
                    <a:pt x="63500" y="293497"/>
                  </a:moveTo>
                  <a:cubicBezTo>
                    <a:pt x="63500" y="311023"/>
                    <a:pt x="49276" y="325247"/>
                    <a:pt x="31750" y="325247"/>
                  </a:cubicBezTo>
                  <a:cubicBezTo>
                    <a:pt x="14224" y="325247"/>
                    <a:pt x="0" y="311023"/>
                    <a:pt x="0" y="293497"/>
                  </a:cubicBezTo>
                  <a:cubicBezTo>
                    <a:pt x="0" y="275971"/>
                    <a:pt x="14224" y="261747"/>
                    <a:pt x="31750" y="261747"/>
                  </a:cubicBezTo>
                  <a:cubicBezTo>
                    <a:pt x="49276" y="261747"/>
                    <a:pt x="63500" y="275971"/>
                    <a:pt x="63500" y="293497"/>
                  </a:cubicBezTo>
                  <a:cubicBezTo>
                    <a:pt x="63500" y="420497"/>
                    <a:pt x="166497" y="523494"/>
                    <a:pt x="293497" y="523494"/>
                  </a:cubicBezTo>
                  <a:cubicBezTo>
                    <a:pt x="420497" y="523494"/>
                    <a:pt x="523494" y="420497"/>
                    <a:pt x="523494" y="293497"/>
                  </a:cubicBezTo>
                  <a:cubicBezTo>
                    <a:pt x="523494" y="166497"/>
                    <a:pt x="420497" y="63500"/>
                    <a:pt x="293497" y="63500"/>
                  </a:cubicBezTo>
                  <a:lnTo>
                    <a:pt x="293497" y="31750"/>
                  </a:lnTo>
                  <a:lnTo>
                    <a:pt x="293497" y="63500"/>
                  </a:lnTo>
                  <a:cubicBezTo>
                    <a:pt x="166497" y="63500"/>
                    <a:pt x="63500" y="166497"/>
                    <a:pt x="63500" y="2934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691258" y="5894633"/>
            <a:ext cx="440229" cy="440229"/>
            <a:chOff x="0" y="0"/>
            <a:chExt cx="586972" cy="586972"/>
          </a:xfrm>
        </p:grpSpPr>
        <p:sp>
          <p:nvSpPr>
            <p:cNvPr name="Freeform 28" id="28"/>
            <p:cNvSpPr/>
            <p:nvPr/>
          </p:nvSpPr>
          <p:spPr>
            <a:xfrm>
              <a:off x="31750" y="3175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261747"/>
                  </a:moveTo>
                  <a:cubicBezTo>
                    <a:pt x="0" y="117221"/>
                    <a:pt x="117221" y="0"/>
                    <a:pt x="261747" y="0"/>
                  </a:cubicBezTo>
                  <a:cubicBezTo>
                    <a:pt x="406273" y="0"/>
                    <a:pt x="523494" y="117221"/>
                    <a:pt x="523494" y="261747"/>
                  </a:cubicBezTo>
                  <a:cubicBezTo>
                    <a:pt x="523494" y="406273"/>
                    <a:pt x="406273" y="523494"/>
                    <a:pt x="261747" y="523494"/>
                  </a:cubicBezTo>
                  <a:cubicBezTo>
                    <a:pt x="117221" y="523494"/>
                    <a:pt x="0" y="406273"/>
                    <a:pt x="0" y="261747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0" y="0"/>
              <a:ext cx="586994" cy="586994"/>
            </a:xfrm>
            <a:custGeom>
              <a:avLst/>
              <a:gdLst/>
              <a:ahLst/>
              <a:cxnLst/>
              <a:rect r="r" b="b" t="t" l="l"/>
              <a:pathLst>
                <a:path h="586994" w="586994">
                  <a:moveTo>
                    <a:pt x="0" y="293497"/>
                  </a:moveTo>
                  <a:cubicBezTo>
                    <a:pt x="0" y="131445"/>
                    <a:pt x="131445" y="0"/>
                    <a:pt x="293497" y="0"/>
                  </a:cubicBezTo>
                  <a:lnTo>
                    <a:pt x="293497" y="31750"/>
                  </a:lnTo>
                  <a:lnTo>
                    <a:pt x="293497" y="0"/>
                  </a:lnTo>
                  <a:cubicBezTo>
                    <a:pt x="455549" y="0"/>
                    <a:pt x="586994" y="131445"/>
                    <a:pt x="586994" y="293497"/>
                  </a:cubicBezTo>
                  <a:lnTo>
                    <a:pt x="555244" y="293497"/>
                  </a:lnTo>
                  <a:lnTo>
                    <a:pt x="586994" y="293497"/>
                  </a:lnTo>
                  <a:cubicBezTo>
                    <a:pt x="586994" y="455549"/>
                    <a:pt x="455549" y="586994"/>
                    <a:pt x="293497" y="586994"/>
                  </a:cubicBezTo>
                  <a:lnTo>
                    <a:pt x="293497" y="555244"/>
                  </a:lnTo>
                  <a:lnTo>
                    <a:pt x="293497" y="586994"/>
                  </a:lnTo>
                  <a:cubicBezTo>
                    <a:pt x="131445" y="586994"/>
                    <a:pt x="0" y="455549"/>
                    <a:pt x="0" y="293497"/>
                  </a:cubicBezTo>
                  <a:lnTo>
                    <a:pt x="31750" y="293497"/>
                  </a:lnTo>
                  <a:lnTo>
                    <a:pt x="63500" y="293497"/>
                  </a:lnTo>
                  <a:lnTo>
                    <a:pt x="31750" y="293497"/>
                  </a:lnTo>
                  <a:lnTo>
                    <a:pt x="0" y="293497"/>
                  </a:lnTo>
                  <a:moveTo>
                    <a:pt x="63500" y="293497"/>
                  </a:moveTo>
                  <a:cubicBezTo>
                    <a:pt x="63500" y="311023"/>
                    <a:pt x="49276" y="325247"/>
                    <a:pt x="31750" y="325247"/>
                  </a:cubicBezTo>
                  <a:cubicBezTo>
                    <a:pt x="14224" y="325247"/>
                    <a:pt x="0" y="311023"/>
                    <a:pt x="0" y="293497"/>
                  </a:cubicBezTo>
                  <a:cubicBezTo>
                    <a:pt x="0" y="275971"/>
                    <a:pt x="14224" y="261747"/>
                    <a:pt x="31750" y="261747"/>
                  </a:cubicBezTo>
                  <a:cubicBezTo>
                    <a:pt x="49276" y="261747"/>
                    <a:pt x="63500" y="275971"/>
                    <a:pt x="63500" y="293497"/>
                  </a:cubicBezTo>
                  <a:cubicBezTo>
                    <a:pt x="63500" y="420497"/>
                    <a:pt x="166497" y="523494"/>
                    <a:pt x="293497" y="523494"/>
                  </a:cubicBezTo>
                  <a:cubicBezTo>
                    <a:pt x="420497" y="523494"/>
                    <a:pt x="523494" y="420497"/>
                    <a:pt x="523494" y="293497"/>
                  </a:cubicBezTo>
                  <a:cubicBezTo>
                    <a:pt x="523494" y="166497"/>
                    <a:pt x="420497" y="63500"/>
                    <a:pt x="293497" y="63500"/>
                  </a:cubicBezTo>
                  <a:lnTo>
                    <a:pt x="293497" y="31750"/>
                  </a:lnTo>
                  <a:lnTo>
                    <a:pt x="293497" y="63500"/>
                  </a:lnTo>
                  <a:cubicBezTo>
                    <a:pt x="166497" y="63500"/>
                    <a:pt x="63500" y="166497"/>
                    <a:pt x="63500" y="2934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954481" y="4738532"/>
            <a:ext cx="440229" cy="440229"/>
            <a:chOff x="0" y="0"/>
            <a:chExt cx="586972" cy="586972"/>
          </a:xfrm>
        </p:grpSpPr>
        <p:sp>
          <p:nvSpPr>
            <p:cNvPr name="Freeform 31" id="31"/>
            <p:cNvSpPr/>
            <p:nvPr/>
          </p:nvSpPr>
          <p:spPr>
            <a:xfrm>
              <a:off x="31750" y="3175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261747"/>
                  </a:moveTo>
                  <a:cubicBezTo>
                    <a:pt x="0" y="117221"/>
                    <a:pt x="117221" y="0"/>
                    <a:pt x="261747" y="0"/>
                  </a:cubicBezTo>
                  <a:cubicBezTo>
                    <a:pt x="406273" y="0"/>
                    <a:pt x="523494" y="117221"/>
                    <a:pt x="523494" y="261747"/>
                  </a:cubicBezTo>
                  <a:cubicBezTo>
                    <a:pt x="523494" y="406273"/>
                    <a:pt x="406273" y="523494"/>
                    <a:pt x="261747" y="523494"/>
                  </a:cubicBezTo>
                  <a:cubicBezTo>
                    <a:pt x="117221" y="523494"/>
                    <a:pt x="0" y="406273"/>
                    <a:pt x="0" y="261747"/>
                  </a:cubicBezTo>
                  <a:close/>
                </a:path>
              </a:pathLst>
            </a:custGeom>
            <a:solidFill>
              <a:srgbClr val="E00C6A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0" y="0"/>
              <a:ext cx="586994" cy="586994"/>
            </a:xfrm>
            <a:custGeom>
              <a:avLst/>
              <a:gdLst/>
              <a:ahLst/>
              <a:cxnLst/>
              <a:rect r="r" b="b" t="t" l="l"/>
              <a:pathLst>
                <a:path h="586994" w="586994">
                  <a:moveTo>
                    <a:pt x="0" y="293497"/>
                  </a:moveTo>
                  <a:cubicBezTo>
                    <a:pt x="0" y="131445"/>
                    <a:pt x="131445" y="0"/>
                    <a:pt x="293497" y="0"/>
                  </a:cubicBezTo>
                  <a:lnTo>
                    <a:pt x="293497" y="31750"/>
                  </a:lnTo>
                  <a:lnTo>
                    <a:pt x="293497" y="0"/>
                  </a:lnTo>
                  <a:cubicBezTo>
                    <a:pt x="455549" y="0"/>
                    <a:pt x="586994" y="131445"/>
                    <a:pt x="586994" y="293497"/>
                  </a:cubicBezTo>
                  <a:lnTo>
                    <a:pt x="555244" y="293497"/>
                  </a:lnTo>
                  <a:lnTo>
                    <a:pt x="586994" y="293497"/>
                  </a:lnTo>
                  <a:cubicBezTo>
                    <a:pt x="586994" y="455549"/>
                    <a:pt x="455549" y="586994"/>
                    <a:pt x="293497" y="586994"/>
                  </a:cubicBezTo>
                  <a:lnTo>
                    <a:pt x="293497" y="555244"/>
                  </a:lnTo>
                  <a:lnTo>
                    <a:pt x="293497" y="586994"/>
                  </a:lnTo>
                  <a:cubicBezTo>
                    <a:pt x="131445" y="586994"/>
                    <a:pt x="0" y="455549"/>
                    <a:pt x="0" y="293497"/>
                  </a:cubicBezTo>
                  <a:lnTo>
                    <a:pt x="31750" y="293497"/>
                  </a:lnTo>
                  <a:lnTo>
                    <a:pt x="63500" y="293497"/>
                  </a:lnTo>
                  <a:lnTo>
                    <a:pt x="31750" y="293497"/>
                  </a:lnTo>
                  <a:lnTo>
                    <a:pt x="0" y="293497"/>
                  </a:lnTo>
                  <a:moveTo>
                    <a:pt x="63500" y="293497"/>
                  </a:moveTo>
                  <a:cubicBezTo>
                    <a:pt x="63500" y="311023"/>
                    <a:pt x="49276" y="325247"/>
                    <a:pt x="31750" y="325247"/>
                  </a:cubicBezTo>
                  <a:cubicBezTo>
                    <a:pt x="14224" y="325247"/>
                    <a:pt x="0" y="311023"/>
                    <a:pt x="0" y="293497"/>
                  </a:cubicBezTo>
                  <a:cubicBezTo>
                    <a:pt x="0" y="275971"/>
                    <a:pt x="14224" y="261747"/>
                    <a:pt x="31750" y="261747"/>
                  </a:cubicBezTo>
                  <a:cubicBezTo>
                    <a:pt x="49276" y="261747"/>
                    <a:pt x="63500" y="275971"/>
                    <a:pt x="63500" y="293497"/>
                  </a:cubicBezTo>
                  <a:cubicBezTo>
                    <a:pt x="63500" y="420497"/>
                    <a:pt x="166497" y="523494"/>
                    <a:pt x="293497" y="523494"/>
                  </a:cubicBezTo>
                  <a:cubicBezTo>
                    <a:pt x="420497" y="523494"/>
                    <a:pt x="523494" y="420497"/>
                    <a:pt x="523494" y="293497"/>
                  </a:cubicBezTo>
                  <a:cubicBezTo>
                    <a:pt x="523494" y="166497"/>
                    <a:pt x="420497" y="63500"/>
                    <a:pt x="293497" y="63500"/>
                  </a:cubicBezTo>
                  <a:lnTo>
                    <a:pt x="293497" y="31750"/>
                  </a:lnTo>
                  <a:lnTo>
                    <a:pt x="293497" y="63500"/>
                  </a:lnTo>
                  <a:cubicBezTo>
                    <a:pt x="166497" y="63500"/>
                    <a:pt x="63500" y="166497"/>
                    <a:pt x="63500" y="2934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3" id="33"/>
          <p:cNvSpPr/>
          <p:nvPr/>
        </p:nvSpPr>
        <p:spPr>
          <a:xfrm rot="39468">
            <a:off x="4373879" y="7447306"/>
            <a:ext cx="2488964" cy="0"/>
          </a:xfrm>
          <a:prstGeom prst="line">
            <a:avLst/>
          </a:prstGeom>
          <a:ln cap="rnd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39468">
            <a:off x="9149927" y="7447306"/>
            <a:ext cx="2488964" cy="0"/>
          </a:xfrm>
          <a:prstGeom prst="line">
            <a:avLst/>
          </a:prstGeom>
          <a:ln cap="rnd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39468">
            <a:off x="11542651" y="3855896"/>
            <a:ext cx="2488964" cy="0"/>
          </a:xfrm>
          <a:prstGeom prst="line">
            <a:avLst/>
          </a:prstGeom>
          <a:ln cap="rnd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39468">
            <a:off x="6708274" y="3855896"/>
            <a:ext cx="2488964" cy="0"/>
          </a:xfrm>
          <a:prstGeom prst="line">
            <a:avLst/>
          </a:prstGeom>
          <a:ln cap="rnd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0176392" y="5467873"/>
            <a:ext cx="34864" cy="34864"/>
            <a:chOff x="0" y="0"/>
            <a:chExt cx="46485" cy="46485"/>
          </a:xfrm>
        </p:grpSpPr>
        <p:sp>
          <p:nvSpPr>
            <p:cNvPr name="Freeform 38" id="38"/>
            <p:cNvSpPr/>
            <p:nvPr/>
          </p:nvSpPr>
          <p:spPr>
            <a:xfrm>
              <a:off x="15875" y="0"/>
              <a:ext cx="0" cy="31750"/>
            </a:xfrm>
            <a:custGeom>
              <a:avLst/>
              <a:gdLst/>
              <a:ahLst/>
              <a:cxnLst/>
              <a:rect r="r" b="b" t="t" l="l"/>
              <a:pathLst>
                <a:path h="31750" w="0">
                  <a:moveTo>
                    <a:pt x="0" y="0"/>
                  </a:moveTo>
                  <a:lnTo>
                    <a:pt x="0" y="31750"/>
                  </a:lnTo>
                  <a:close/>
                </a:path>
              </a:pathLst>
            </a:custGeom>
            <a:solidFill>
              <a:srgbClr val="E6555D"/>
            </a:solidFill>
          </p:spPr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03795" y="5027687"/>
            <a:ext cx="945459" cy="924831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24816" y="5178761"/>
            <a:ext cx="929113" cy="837363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32119" y="5124367"/>
            <a:ext cx="1092576" cy="770266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4573" y="5143500"/>
            <a:ext cx="992407" cy="826405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3556661" y="7566368"/>
            <a:ext cx="403972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Specific individuals are responsible for completing tasks. Roles and responsibilities will be held accountable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626250" y="6631454"/>
            <a:ext cx="21947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Setting Up a Role Definition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95942" y="7566368"/>
            <a:ext cx="335136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Timeframe for completion of the plan. Creating a schedule ensures that tasks are completed on time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28132" y="6631454"/>
            <a:ext cx="1900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Track Deadlines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02482" y="3993244"/>
            <a:ext cx="190054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A Plan for Action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340168" y="2460484"/>
            <a:ext cx="329840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Defining the specific activities the occupants of the defined roles should perform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36859" y="3993244"/>
            <a:ext cx="19005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Success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234807" y="3041509"/>
            <a:ext cx="306978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Report to Yellevate's top management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28700" y="961249"/>
            <a:ext cx="6733620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Roadmap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7031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7662" y="14288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97300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540497" y="5319798"/>
            <a:ext cx="11446592" cy="907361"/>
            <a:chOff x="0" y="0"/>
            <a:chExt cx="15262123" cy="120981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262095" cy="1209802"/>
            </a:xfrm>
            <a:custGeom>
              <a:avLst/>
              <a:gdLst/>
              <a:ahLst/>
              <a:cxnLst/>
              <a:rect r="r" b="b" t="t" l="l"/>
              <a:pathLst>
                <a:path h="1209802" w="15262095">
                  <a:moveTo>
                    <a:pt x="0" y="604901"/>
                  </a:moveTo>
                  <a:cubicBezTo>
                    <a:pt x="0" y="270764"/>
                    <a:pt x="222754" y="0"/>
                    <a:pt x="497644" y="0"/>
                  </a:cubicBezTo>
                  <a:lnTo>
                    <a:pt x="14764451" y="0"/>
                  </a:lnTo>
                  <a:cubicBezTo>
                    <a:pt x="15039341" y="0"/>
                    <a:pt x="15262095" y="270764"/>
                    <a:pt x="15262095" y="604901"/>
                  </a:cubicBezTo>
                  <a:cubicBezTo>
                    <a:pt x="15262095" y="939038"/>
                    <a:pt x="15039341" y="1209802"/>
                    <a:pt x="14764451" y="1209802"/>
                  </a:cubicBezTo>
                  <a:lnTo>
                    <a:pt x="497644" y="1209802"/>
                  </a:lnTo>
                  <a:cubicBezTo>
                    <a:pt x="222754" y="1209802"/>
                    <a:pt x="0" y="939038"/>
                    <a:pt x="0" y="604901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3660839" y="5768716"/>
            <a:ext cx="116168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11316" y="5053915"/>
            <a:ext cx="1439127" cy="143912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5603" y="5188993"/>
            <a:ext cx="581261" cy="116897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6744" y="5053915"/>
            <a:ext cx="1439127" cy="143912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81031" y="5188993"/>
            <a:ext cx="581261" cy="11689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2172" y="5053915"/>
            <a:ext cx="1439127" cy="143912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459" y="5188993"/>
            <a:ext cx="581261" cy="116897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69030" y="5053915"/>
            <a:ext cx="1439127" cy="143912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23317" y="5188993"/>
            <a:ext cx="581261" cy="116897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84458" y="5053915"/>
            <a:ext cx="1439127" cy="143912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38745" y="5188993"/>
            <a:ext cx="581261" cy="116897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42161" y="5383097"/>
            <a:ext cx="614072" cy="73651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88941" y="5374822"/>
            <a:ext cx="789406" cy="78940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3613" y="5421416"/>
            <a:ext cx="655667" cy="71365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0846" y="5319798"/>
            <a:ext cx="670848" cy="79981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61885" y="5421416"/>
            <a:ext cx="698200" cy="6982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69341" y="1095375"/>
            <a:ext cx="16276320" cy="11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8099">
                <a:solidFill>
                  <a:srgbClr val="FFFFFF"/>
                </a:solidFill>
                <a:latin typeface="Arimo Bold"/>
              </a:rPr>
              <a:t>Methodology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52023" y="6749400"/>
            <a:ext cx="275771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Shared information with company management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91862" y="6749400"/>
            <a:ext cx="275771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When creating charts, pivot tables are used as a tool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30849" y="2668104"/>
            <a:ext cx="275771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In SQL queries, raw data is cleaned up so that it is easier to understand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70688" y="2668104"/>
            <a:ext cx="275771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Tables and charts were reviewed to develop recommendations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34528" y="6758925"/>
            <a:ext cx="22791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7ECEDE"/>
                </a:solidFill>
                <a:latin typeface="Open Sans Bold"/>
              </a:rPr>
              <a:t>SQL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74367" y="6758925"/>
            <a:ext cx="25540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7ECEDE"/>
                </a:solidFill>
                <a:latin typeface="Open Sans Bold"/>
              </a:rPr>
              <a:t>Brainstorming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72278" y="3831792"/>
            <a:ext cx="22791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E00C6A"/>
                </a:solidFill>
                <a:latin typeface="Open Sans Bold"/>
              </a:rPr>
              <a:t>Raw Data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12117" y="3831792"/>
            <a:ext cx="22791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E00C6A"/>
                </a:solidFill>
                <a:latin typeface="Open Sans Bold"/>
              </a:rPr>
              <a:t>Excel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98517" y="3831792"/>
            <a:ext cx="253746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E00C6A"/>
                </a:solidFill>
                <a:latin typeface="Open Sans Bold"/>
              </a:rPr>
              <a:t>Presentation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572308" y="9474991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18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C1C">
                <a:alpha val="9490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7998" cy="1025842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473489" y="9189241"/>
            <a:ext cx="785811" cy="785811"/>
            <a:chOff x="0" y="0"/>
            <a:chExt cx="1047748" cy="1047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lnTo>
                    <a:pt x="523875" y="0"/>
                  </a:lnTo>
                  <a:lnTo>
                    <a:pt x="1047750" y="523875"/>
                  </a:lnTo>
                  <a:lnTo>
                    <a:pt x="523875" y="1047750"/>
                  </a:lnTo>
                  <a:close/>
                </a:path>
              </a:pathLst>
            </a:custGeom>
            <a:solidFill>
              <a:srgbClr val="48B8D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41704"/>
            <a:ext cx="16367760" cy="116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Findings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096780" y="9424984"/>
            <a:ext cx="314325" cy="314325"/>
            <a:chOff x="0" y="0"/>
            <a:chExt cx="419100" cy="4191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209550"/>
                  </a:moveTo>
                  <a:lnTo>
                    <a:pt x="209550" y="0"/>
                  </a:lnTo>
                  <a:lnTo>
                    <a:pt x="419100" y="209550"/>
                  </a:lnTo>
                  <a:lnTo>
                    <a:pt x="209550" y="419100"/>
                  </a:lnTo>
                  <a:close/>
                </a:path>
              </a:pathLst>
            </a:custGeom>
            <a:solidFill>
              <a:srgbClr val="E00C6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548497" y="9434509"/>
            <a:ext cx="6357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FFFFFF"/>
                </a:solidFill>
                <a:latin typeface="Open Sans"/>
              </a:rPr>
              <a:t>8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7045" y="4000506"/>
            <a:ext cx="1212778" cy="53911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3325" y="4181963"/>
            <a:ext cx="93185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-135">
                <a:solidFill>
                  <a:srgbClr val="FFFFFF"/>
                </a:solidFill>
                <a:latin typeface="Open Sans Bold"/>
              </a:rPr>
              <a:t>Invoice Settlement and Dispute Resolution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183" r="0" b="583"/>
          <a:stretch>
            <a:fillRect/>
          </a:stretch>
        </p:blipFill>
        <p:spPr>
          <a:xfrm flipH="false" flipV="false" rot="0">
            <a:off x="1028700" y="5143500"/>
            <a:ext cx="7788345" cy="332621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0" t="1065" r="0" b="1065"/>
          <a:stretch>
            <a:fillRect/>
          </a:stretch>
        </p:blipFill>
        <p:spPr>
          <a:xfrm flipH="false" flipV="false" rot="0">
            <a:off x="9461897" y="5111466"/>
            <a:ext cx="7863352" cy="335824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1600" y="4000506"/>
            <a:ext cx="1439127" cy="143912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808" y="4170857"/>
            <a:ext cx="958355" cy="958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DAFUysqB7Z8</dc:identifier>
  <dcterms:modified xsi:type="dcterms:W3CDTF">2011-08-01T06:04:30Z</dcterms:modified>
  <cp:revision>1</cp:revision>
  <dc:title>XX PPTX Presentation  | Project Assignment 1 | Group 45 </dc:title>
</cp:coreProperties>
</file>